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8" r:id="rId3"/>
    <p:sldId id="259" r:id="rId4"/>
    <p:sldId id="312" r:id="rId5"/>
    <p:sldId id="260" r:id="rId6"/>
    <p:sldId id="265" r:id="rId7"/>
    <p:sldId id="275" r:id="rId8"/>
    <p:sldId id="263" r:id="rId9"/>
    <p:sldId id="276" r:id="rId10"/>
    <p:sldId id="266" r:id="rId11"/>
    <p:sldId id="267" r:id="rId12"/>
    <p:sldId id="268" r:id="rId13"/>
    <p:sldId id="269" r:id="rId14"/>
    <p:sldId id="270" r:id="rId15"/>
    <p:sldId id="271" r:id="rId16"/>
    <p:sldId id="280" r:id="rId17"/>
    <p:sldId id="281" r:id="rId18"/>
    <p:sldId id="282" r:id="rId19"/>
    <p:sldId id="273" r:id="rId20"/>
    <p:sldId id="285" r:id="rId21"/>
    <p:sldId id="286" r:id="rId22"/>
    <p:sldId id="311" r:id="rId23"/>
    <p:sldId id="284" r:id="rId24"/>
    <p:sldId id="313" r:id="rId25"/>
    <p:sldId id="288" r:id="rId26"/>
    <p:sldId id="296" r:id="rId27"/>
    <p:sldId id="289" r:id="rId28"/>
    <p:sldId id="297" r:id="rId29"/>
    <p:sldId id="298" r:id="rId30"/>
    <p:sldId id="290" r:id="rId31"/>
    <p:sldId id="300" r:id="rId32"/>
    <p:sldId id="301" r:id="rId33"/>
    <p:sldId id="302" r:id="rId34"/>
    <p:sldId id="291" r:id="rId35"/>
    <p:sldId id="283" r:id="rId36"/>
    <p:sldId id="342" r:id="rId37"/>
    <p:sldId id="292" r:id="rId38"/>
    <p:sldId id="344" r:id="rId39"/>
    <p:sldId id="293" r:id="rId40"/>
    <p:sldId id="304" r:id="rId41"/>
    <p:sldId id="305" r:id="rId42"/>
    <p:sldId id="307" r:id="rId43"/>
    <p:sldId id="306" r:id="rId44"/>
    <p:sldId id="338" r:id="rId45"/>
    <p:sldId id="294" r:id="rId46"/>
    <p:sldId id="295" r:id="rId47"/>
    <p:sldId id="309" r:id="rId48"/>
    <p:sldId id="272" r:id="rId49"/>
    <p:sldId id="278" r:id="rId50"/>
    <p:sldId id="308" r:id="rId51"/>
    <p:sldId id="310" r:id="rId52"/>
    <p:sldId id="315" r:id="rId53"/>
    <p:sldId id="316" r:id="rId54"/>
    <p:sldId id="317" r:id="rId55"/>
    <p:sldId id="318" r:id="rId56"/>
    <p:sldId id="327" r:id="rId57"/>
    <p:sldId id="319" r:id="rId58"/>
    <p:sldId id="328" r:id="rId59"/>
    <p:sldId id="329" r:id="rId60"/>
    <p:sldId id="345" r:id="rId61"/>
    <p:sldId id="320" r:id="rId62"/>
    <p:sldId id="321" r:id="rId63"/>
    <p:sldId id="322" r:id="rId64"/>
    <p:sldId id="323" r:id="rId65"/>
    <p:sldId id="324" r:id="rId66"/>
    <p:sldId id="325" r:id="rId67"/>
    <p:sldId id="326" r:id="rId68"/>
    <p:sldId id="340" r:id="rId69"/>
    <p:sldId id="341" r:id="rId70"/>
    <p:sldId id="330" r:id="rId71"/>
    <p:sldId id="331" r:id="rId72"/>
    <p:sldId id="332" r:id="rId73"/>
    <p:sldId id="343" r:id="rId74"/>
    <p:sldId id="333" r:id="rId75"/>
    <p:sldId id="334" r:id="rId76"/>
    <p:sldId id="335" r:id="rId77"/>
    <p:sldId id="336" r:id="rId78"/>
    <p:sldId id="33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A9AE35-5BA4-4C8B-8C86-CC95322248E5}">
          <p14:sldIdLst>
            <p14:sldId id="256"/>
            <p14:sldId id="258"/>
            <p14:sldId id="259"/>
            <p14:sldId id="312"/>
          </p14:sldIdLst>
        </p14:section>
        <p14:section name="Untitled Section" id="{40CA0847-5769-482E-82BC-B2D50F4DE647}">
          <p14:sldIdLst>
            <p14:sldId id="260"/>
            <p14:sldId id="265"/>
            <p14:sldId id="275"/>
            <p14:sldId id="263"/>
            <p14:sldId id="276"/>
            <p14:sldId id="266"/>
            <p14:sldId id="267"/>
            <p14:sldId id="268"/>
            <p14:sldId id="269"/>
            <p14:sldId id="270"/>
            <p14:sldId id="271"/>
            <p14:sldId id="280"/>
            <p14:sldId id="281"/>
            <p14:sldId id="282"/>
            <p14:sldId id="273"/>
            <p14:sldId id="285"/>
            <p14:sldId id="286"/>
            <p14:sldId id="311"/>
            <p14:sldId id="284"/>
            <p14:sldId id="313"/>
            <p14:sldId id="288"/>
            <p14:sldId id="296"/>
            <p14:sldId id="289"/>
            <p14:sldId id="297"/>
            <p14:sldId id="298"/>
            <p14:sldId id="290"/>
            <p14:sldId id="300"/>
            <p14:sldId id="301"/>
            <p14:sldId id="302"/>
            <p14:sldId id="291"/>
            <p14:sldId id="283"/>
            <p14:sldId id="342"/>
            <p14:sldId id="292"/>
            <p14:sldId id="344"/>
            <p14:sldId id="293"/>
            <p14:sldId id="304"/>
            <p14:sldId id="305"/>
            <p14:sldId id="307"/>
            <p14:sldId id="306"/>
            <p14:sldId id="338"/>
          </p14:sldIdLst>
        </p14:section>
        <p14:section name="Untitled Section" id="{9FD676FE-C639-4814-A3C4-8DFFF96C252B}">
          <p14:sldIdLst>
            <p14:sldId id="294"/>
            <p14:sldId id="295"/>
            <p14:sldId id="309"/>
          </p14:sldIdLst>
        </p14:section>
        <p14:section name="Untitled Section" id="{CA1D5A5E-F8F2-4636-995C-D18BFEE69322}">
          <p14:sldIdLst>
            <p14:sldId id="272"/>
            <p14:sldId id="278"/>
            <p14:sldId id="308"/>
            <p14:sldId id="310"/>
            <p14:sldId id="315"/>
            <p14:sldId id="316"/>
            <p14:sldId id="317"/>
            <p14:sldId id="318"/>
            <p14:sldId id="327"/>
            <p14:sldId id="319"/>
            <p14:sldId id="328"/>
            <p14:sldId id="329"/>
            <p14:sldId id="345"/>
            <p14:sldId id="320"/>
            <p14:sldId id="321"/>
            <p14:sldId id="322"/>
            <p14:sldId id="323"/>
            <p14:sldId id="324"/>
            <p14:sldId id="325"/>
            <p14:sldId id="326"/>
            <p14:sldId id="340"/>
            <p14:sldId id="341"/>
            <p14:sldId id="330"/>
            <p14:sldId id="331"/>
            <p14:sldId id="332"/>
            <p14:sldId id="343"/>
            <p14:sldId id="333"/>
            <p14:sldId id="334"/>
            <p14:sldId id="335"/>
            <p14:sldId id="336"/>
            <p14:sldId id="337"/>
          </p14:sldIdLst>
        </p14:section>
        <p14:section name="Untitled Section" id="{FAE47316-6220-49DF-98C9-B4AEDFBF829D}">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8" d="100"/>
          <a:sy n="28" d="100"/>
        </p:scale>
        <p:origin x="62" y="142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0BE9E-592B-43E5-B7C3-59570DC6D02C}" type="datetimeFigureOut">
              <a:rPr lang="en-IN" smtClean="0"/>
              <a:pPr/>
              <a:t>14-07-2022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97DD2-7509-4DB8-BEEE-54FBF235D66D}" type="slidenum">
              <a:rPr lang="en-IN" smtClean="0"/>
              <a:pPr/>
              <a:t>‹#›</a:t>
            </a:fld>
            <a:endParaRPr lang="en-IN"/>
          </a:p>
        </p:txBody>
      </p:sp>
    </p:spTree>
    <p:extLst>
      <p:ext uri="{BB962C8B-B14F-4D97-AF65-F5344CB8AC3E}">
        <p14:creationId xmlns:p14="http://schemas.microsoft.com/office/powerpoint/2010/main" val="1441840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6397DD2-7509-4DB8-BEEE-54FBF235D66D}" type="slidenum">
              <a:rPr lang="en-IN" smtClean="0"/>
              <a:pPr/>
              <a:t>8</a:t>
            </a:fld>
            <a:endParaRPr lang="en-IN"/>
          </a:p>
        </p:txBody>
      </p:sp>
    </p:spTree>
    <p:extLst>
      <p:ext uri="{BB962C8B-B14F-4D97-AF65-F5344CB8AC3E}">
        <p14:creationId xmlns:p14="http://schemas.microsoft.com/office/powerpoint/2010/main" val="4220344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6397DD2-7509-4DB8-BEEE-54FBF235D66D}" type="slidenum">
              <a:rPr lang="en-IN" smtClean="0"/>
              <a:pPr/>
              <a:t>13</a:t>
            </a:fld>
            <a:endParaRPr lang="en-IN"/>
          </a:p>
        </p:txBody>
      </p:sp>
    </p:spTree>
    <p:extLst>
      <p:ext uri="{BB962C8B-B14F-4D97-AF65-F5344CB8AC3E}">
        <p14:creationId xmlns:p14="http://schemas.microsoft.com/office/powerpoint/2010/main" val="3798042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6397DD2-7509-4DB8-BEEE-54FBF235D66D}" type="slidenum">
              <a:rPr lang="en-IN" smtClean="0"/>
              <a:pPr/>
              <a:t>18</a:t>
            </a:fld>
            <a:endParaRPr lang="en-IN"/>
          </a:p>
        </p:txBody>
      </p:sp>
    </p:spTree>
    <p:extLst>
      <p:ext uri="{BB962C8B-B14F-4D97-AF65-F5344CB8AC3E}">
        <p14:creationId xmlns:p14="http://schemas.microsoft.com/office/powerpoint/2010/main" val="2787947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6397DD2-7509-4DB8-BEEE-54FBF235D66D}" type="slidenum">
              <a:rPr lang="en-IN" smtClean="0"/>
              <a:pPr/>
              <a:t>30</a:t>
            </a:fld>
            <a:endParaRPr lang="en-IN"/>
          </a:p>
        </p:txBody>
      </p:sp>
    </p:spTree>
    <p:extLst>
      <p:ext uri="{BB962C8B-B14F-4D97-AF65-F5344CB8AC3E}">
        <p14:creationId xmlns:p14="http://schemas.microsoft.com/office/powerpoint/2010/main" val="115339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6397DD2-7509-4DB8-BEEE-54FBF235D66D}" type="slidenum">
              <a:rPr lang="en-IN" smtClean="0"/>
              <a:pPr/>
              <a:t>49</a:t>
            </a:fld>
            <a:endParaRPr lang="en-IN"/>
          </a:p>
        </p:txBody>
      </p:sp>
    </p:spTree>
    <p:extLst>
      <p:ext uri="{BB962C8B-B14F-4D97-AF65-F5344CB8AC3E}">
        <p14:creationId xmlns:p14="http://schemas.microsoft.com/office/powerpoint/2010/main" val="502697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6397DD2-7509-4DB8-BEEE-54FBF235D66D}" type="slidenum">
              <a:rPr lang="en-IN" smtClean="0"/>
              <a:pPr/>
              <a:t>78</a:t>
            </a:fld>
            <a:endParaRPr lang="en-IN"/>
          </a:p>
        </p:txBody>
      </p:sp>
    </p:spTree>
    <p:extLst>
      <p:ext uri="{BB962C8B-B14F-4D97-AF65-F5344CB8AC3E}">
        <p14:creationId xmlns:p14="http://schemas.microsoft.com/office/powerpoint/2010/main" val="2644157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2933323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3165654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142389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2643636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325843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368096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2073452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38797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3614849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67653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7D61E5-2083-4A45-B872-A82AE79541E0}" type="datetimeFigureOut">
              <a:rPr lang="en-IN" smtClean="0"/>
              <a:pPr/>
              <a:t>14-07-2022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497CE3-7602-44D4-80C2-20C21FC8D541}" type="slidenum">
              <a:rPr lang="en-IN" smtClean="0"/>
              <a:pPr/>
              <a:t>‹#›</a:t>
            </a:fld>
            <a:endParaRPr lang="en-IN"/>
          </a:p>
        </p:txBody>
      </p:sp>
    </p:spTree>
    <p:extLst>
      <p:ext uri="{BB962C8B-B14F-4D97-AF65-F5344CB8AC3E}">
        <p14:creationId xmlns:p14="http://schemas.microsoft.com/office/powerpoint/2010/main" val="2106131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D61E5-2083-4A45-B872-A82AE79541E0}" type="datetimeFigureOut">
              <a:rPr lang="en-IN" smtClean="0"/>
              <a:pPr/>
              <a:t>14-07-2022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97CE3-7602-44D4-80C2-20C21FC8D541}" type="slidenum">
              <a:rPr lang="en-IN" smtClean="0"/>
              <a:pPr/>
              <a:t>‹#›</a:t>
            </a:fld>
            <a:endParaRPr lang="en-IN"/>
          </a:p>
        </p:txBody>
      </p:sp>
    </p:spTree>
    <p:extLst>
      <p:ext uri="{BB962C8B-B14F-4D97-AF65-F5344CB8AC3E}">
        <p14:creationId xmlns:p14="http://schemas.microsoft.com/office/powerpoint/2010/main" val="2837675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Jy9-aGMB_T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papers.nips.cc/paper/4824-imagenet-classification-with-deep-convolutional-neural-network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en.wikipedia.org/wiki/Overfittin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cs231n.github.io/linear-classify/"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cs231n.github.io/linear-classify/"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cs.ryerson.ca/~aharley/"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Convolutional Neural Network</a:t>
            </a:r>
          </a:p>
        </p:txBody>
      </p:sp>
      <p:sp>
        <p:nvSpPr>
          <p:cNvPr id="3" name="Subtitle 2"/>
          <p:cNvSpPr>
            <a:spLocks noGrp="1"/>
          </p:cNvSpPr>
          <p:nvPr>
            <p:ph type="subTitle" idx="1"/>
          </p:nvPr>
        </p:nvSpPr>
        <p:spPr/>
        <p:txBody>
          <a:bodyPr/>
          <a:lstStyle/>
          <a:p>
            <a:r>
              <a:rPr lang="en-IN" dirty="0"/>
              <a:t>Reference Link</a:t>
            </a:r>
          </a:p>
          <a:p>
            <a:r>
              <a:rPr lang="en-IN" dirty="0">
                <a:hlinkClick r:id="rId2"/>
              </a:rPr>
              <a:t>https://www.youtube.com/watch?v=Jy9-aGMB_TE</a:t>
            </a:r>
            <a:endParaRPr lang="en-IN" dirty="0"/>
          </a:p>
          <a:p>
            <a:endParaRPr lang="en-IN" dirty="0"/>
          </a:p>
        </p:txBody>
      </p:sp>
    </p:spTree>
    <p:extLst>
      <p:ext uri="{BB962C8B-B14F-4D97-AF65-F5344CB8AC3E}">
        <p14:creationId xmlns:p14="http://schemas.microsoft.com/office/powerpoint/2010/main" val="398441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rotWithShape="1">
          <a:blip r:embed="rId2"/>
          <a:srcRect l="748" t="3855" r="9180" b="9986"/>
          <a:stretch/>
        </p:blipFill>
        <p:spPr>
          <a:xfrm>
            <a:off x="219456" y="137160"/>
            <a:ext cx="11832336" cy="6547104"/>
          </a:xfrm>
          <a:prstGeom prst="rect">
            <a:avLst/>
          </a:prstGeom>
        </p:spPr>
      </p:pic>
    </p:spTree>
    <p:extLst>
      <p:ext uri="{BB962C8B-B14F-4D97-AF65-F5344CB8AC3E}">
        <p14:creationId xmlns:p14="http://schemas.microsoft.com/office/powerpoint/2010/main" val="772776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b="4887"/>
          <a:stretch/>
        </p:blipFill>
        <p:spPr>
          <a:xfrm>
            <a:off x="0" y="0"/>
            <a:ext cx="12088368" cy="6858000"/>
          </a:xfrm>
          <a:prstGeom prst="rect">
            <a:avLst/>
          </a:prstGeom>
        </p:spPr>
      </p:pic>
    </p:spTree>
    <p:extLst>
      <p:ext uri="{BB962C8B-B14F-4D97-AF65-F5344CB8AC3E}">
        <p14:creationId xmlns:p14="http://schemas.microsoft.com/office/powerpoint/2010/main" val="3558127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b="8113"/>
          <a:stretch/>
        </p:blipFill>
        <p:spPr>
          <a:xfrm>
            <a:off x="0" y="64009"/>
            <a:ext cx="12124944" cy="6729984"/>
          </a:xfrm>
          <a:prstGeom prst="rect">
            <a:avLst/>
          </a:prstGeom>
        </p:spPr>
      </p:pic>
    </p:spTree>
    <p:extLst>
      <p:ext uri="{BB962C8B-B14F-4D97-AF65-F5344CB8AC3E}">
        <p14:creationId xmlns:p14="http://schemas.microsoft.com/office/powerpoint/2010/main" val="1113244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3"/>
          <a:srcRect l="5003" t="7638" r="4334" b="6414"/>
          <a:stretch/>
        </p:blipFill>
        <p:spPr>
          <a:xfrm>
            <a:off x="173736" y="0"/>
            <a:ext cx="11777472" cy="6766560"/>
          </a:xfrm>
          <a:prstGeom prst="rect">
            <a:avLst/>
          </a:prstGeom>
        </p:spPr>
      </p:pic>
    </p:spTree>
    <p:extLst>
      <p:ext uri="{BB962C8B-B14F-4D97-AF65-F5344CB8AC3E}">
        <p14:creationId xmlns:p14="http://schemas.microsoft.com/office/powerpoint/2010/main" val="4013139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175" t="7219" r="3979" b="6414"/>
          <a:stretch/>
        </p:blipFill>
        <p:spPr>
          <a:xfrm>
            <a:off x="118872" y="146303"/>
            <a:ext cx="11887200" cy="6611113"/>
          </a:xfrm>
          <a:prstGeom prst="rect">
            <a:avLst/>
          </a:prstGeom>
        </p:spPr>
      </p:pic>
    </p:spTree>
    <p:extLst>
      <p:ext uri="{BB962C8B-B14F-4D97-AF65-F5344CB8AC3E}">
        <p14:creationId xmlns:p14="http://schemas.microsoft.com/office/powerpoint/2010/main" val="2709061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649" t="6378" r="8944" b="9986"/>
          <a:stretch/>
        </p:blipFill>
        <p:spPr>
          <a:xfrm>
            <a:off x="237744" y="192023"/>
            <a:ext cx="11594592" cy="6537961"/>
          </a:xfrm>
          <a:prstGeom prst="rect">
            <a:avLst/>
          </a:prstGeom>
        </p:spPr>
      </p:pic>
    </p:spTree>
    <p:extLst>
      <p:ext uri="{BB962C8B-B14F-4D97-AF65-F5344CB8AC3E}">
        <p14:creationId xmlns:p14="http://schemas.microsoft.com/office/powerpoint/2010/main" val="965727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Input Image</a:t>
            </a:r>
          </a:p>
        </p:txBody>
      </p:sp>
      <p:sp>
        <p:nvSpPr>
          <p:cNvPr id="3" name="Content Placeholder 2"/>
          <p:cNvSpPr>
            <a:spLocks noGrp="1"/>
          </p:cNvSpPr>
          <p:nvPr>
            <p:ph idx="1"/>
          </p:nvPr>
        </p:nvSpPr>
        <p:spPr>
          <a:xfrm>
            <a:off x="91440" y="1572768"/>
            <a:ext cx="11987784" cy="5184648"/>
          </a:xfrm>
        </p:spPr>
        <p:txBody>
          <a:bodyPr>
            <a:normAutofit/>
          </a:bodyPr>
          <a:lstStyle/>
          <a:p>
            <a:r>
              <a:rPr lang="en-US" dirty="0"/>
              <a:t>In the figure, we have an RGB image which has been separated by its three color planes — Red, Green, and Blue. There are a number of such color spaces in which images exist — Grayscale, RGB, HSV, CMYK, etc.</a:t>
            </a:r>
          </a:p>
          <a:p>
            <a:r>
              <a:rPr lang="en-US" dirty="0"/>
              <a:t>You can imagine how computationally intensive things would get once the images reach dimensions, say 8K (7680×4320). </a:t>
            </a:r>
          </a:p>
          <a:p>
            <a:r>
              <a:rPr lang="en-US" dirty="0"/>
              <a:t>The role of the </a:t>
            </a:r>
            <a:r>
              <a:rPr lang="en-US" dirty="0" err="1"/>
              <a:t>ConvNet</a:t>
            </a:r>
            <a:r>
              <a:rPr lang="en-US" dirty="0"/>
              <a:t> is to reduce the images into a form which is easier to process, without losing features which are critical for getting a good prediction. </a:t>
            </a:r>
          </a:p>
          <a:p>
            <a:r>
              <a:rPr lang="en-US" dirty="0"/>
              <a:t>This is important when we are to design an architecture which is not only good at learning features but also is scalable to massive datasets.</a:t>
            </a:r>
          </a:p>
          <a:p>
            <a:endParaRPr lang="en-IN" dirty="0"/>
          </a:p>
        </p:txBody>
      </p:sp>
    </p:spTree>
    <p:extLst>
      <p:ext uri="{BB962C8B-B14F-4D97-AF65-F5344CB8AC3E}">
        <p14:creationId xmlns:p14="http://schemas.microsoft.com/office/powerpoint/2010/main" val="234970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304" y="118872"/>
            <a:ext cx="10515600" cy="639128"/>
          </a:xfrm>
        </p:spPr>
        <p:txBody>
          <a:bodyPr>
            <a:normAutofit fontScale="90000"/>
          </a:bodyPr>
          <a:lstStyle/>
          <a:p>
            <a:pPr algn="ctr"/>
            <a:r>
              <a:rPr lang="en-IN" b="1" dirty="0"/>
              <a:t>Input Image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896" y="1349257"/>
            <a:ext cx="10948416" cy="5289287"/>
          </a:xfrm>
        </p:spPr>
      </p:pic>
    </p:spTree>
    <p:extLst>
      <p:ext uri="{BB962C8B-B14F-4D97-AF65-F5344CB8AC3E}">
        <p14:creationId xmlns:p14="http://schemas.microsoft.com/office/powerpoint/2010/main" val="410138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5304" y="100584"/>
            <a:ext cx="5913120" cy="556832"/>
          </a:xfrm>
        </p:spPr>
        <p:txBody>
          <a:bodyPr>
            <a:normAutofit fontScale="90000"/>
          </a:bodyPr>
          <a:lstStyle/>
          <a:p>
            <a:r>
              <a:rPr lang="en-IN" b="1" dirty="0"/>
              <a:t>Convolution Operation</a:t>
            </a:r>
            <a:endParaRPr lang="en-IN" dirty="0"/>
          </a:p>
        </p:txBody>
      </p:sp>
      <p:pic>
        <p:nvPicPr>
          <p:cNvPr id="4" name="Content Placeholder 3"/>
          <p:cNvPicPr>
            <a:picLocks noGrp="1" noChangeAspect="1"/>
          </p:cNvPicPr>
          <p:nvPr>
            <p:ph idx="1"/>
          </p:nvPr>
        </p:nvPicPr>
        <p:blipFill rotWithShape="1">
          <a:blip r:embed="rId3"/>
          <a:srcRect l="5830" t="17725" r="36485" b="26377"/>
          <a:stretch/>
        </p:blipFill>
        <p:spPr>
          <a:xfrm>
            <a:off x="1" y="657416"/>
            <a:ext cx="12070080" cy="6136576"/>
          </a:xfrm>
          <a:prstGeom prst="rect">
            <a:avLst/>
          </a:prstGeom>
        </p:spPr>
      </p:pic>
    </p:spTree>
    <p:extLst>
      <p:ext uri="{BB962C8B-B14F-4D97-AF65-F5344CB8AC3E}">
        <p14:creationId xmlns:p14="http://schemas.microsoft.com/office/powerpoint/2010/main" val="255576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6888" y="283464"/>
            <a:ext cx="4657344" cy="419672"/>
          </a:xfrm>
        </p:spPr>
        <p:txBody>
          <a:bodyPr>
            <a:normAutofit fontScale="90000"/>
          </a:bodyPr>
          <a:lstStyle/>
          <a:p>
            <a:r>
              <a:rPr lang="en-IN" b="1" dirty="0"/>
              <a:t>Convolutional Layer </a:t>
            </a:r>
          </a:p>
        </p:txBody>
      </p:sp>
      <p:sp>
        <p:nvSpPr>
          <p:cNvPr id="3" name="Content Placeholder 2"/>
          <p:cNvSpPr>
            <a:spLocks noGrp="1"/>
          </p:cNvSpPr>
          <p:nvPr>
            <p:ph idx="1"/>
          </p:nvPr>
        </p:nvSpPr>
        <p:spPr>
          <a:xfrm>
            <a:off x="128016" y="832104"/>
            <a:ext cx="11932920" cy="5943600"/>
          </a:xfrm>
        </p:spPr>
        <p:txBody>
          <a:bodyPr>
            <a:normAutofit lnSpcReduction="10000"/>
          </a:bodyPr>
          <a:lstStyle/>
          <a:p>
            <a:pPr algn="just"/>
            <a:r>
              <a:rPr lang="en-US" b="1" dirty="0"/>
              <a:t>The</a:t>
            </a:r>
            <a:r>
              <a:rPr lang="en-US" dirty="0"/>
              <a:t> </a:t>
            </a:r>
            <a:r>
              <a:rPr lang="en-US" b="1" dirty="0"/>
              <a:t>Convolution layer</a:t>
            </a:r>
            <a:r>
              <a:rPr lang="en-US" dirty="0"/>
              <a:t> is always the first. </a:t>
            </a:r>
            <a:r>
              <a:rPr lang="en-US" dirty="0" err="1"/>
              <a:t>Тhe</a:t>
            </a:r>
            <a:r>
              <a:rPr lang="en-US" dirty="0"/>
              <a:t> image (matrix with pixel values) is entered into it. </a:t>
            </a:r>
          </a:p>
          <a:p>
            <a:pPr algn="just"/>
            <a:r>
              <a:rPr lang="en-US" dirty="0"/>
              <a:t>Imagine that the reading of the input matrix begins at the top left of image. </a:t>
            </a:r>
          </a:p>
          <a:p>
            <a:pPr algn="just"/>
            <a:r>
              <a:rPr lang="en-US" dirty="0"/>
              <a:t>Next the software selects a smaller matrix there, which is called a </a:t>
            </a:r>
            <a:r>
              <a:rPr lang="en-US" b="1" dirty="0"/>
              <a:t>filter </a:t>
            </a:r>
            <a:r>
              <a:rPr lang="en-US" dirty="0"/>
              <a:t>(or neuron, or core). </a:t>
            </a:r>
          </a:p>
          <a:p>
            <a:pPr algn="just"/>
            <a:r>
              <a:rPr lang="en-US" dirty="0"/>
              <a:t>Then the filter produces convolution, i.e. moves along the input image. </a:t>
            </a:r>
          </a:p>
          <a:p>
            <a:pPr algn="just"/>
            <a:r>
              <a:rPr lang="en-US" dirty="0"/>
              <a:t>The filter’s task is to multiply its values by the original pixel values. </a:t>
            </a:r>
          </a:p>
          <a:p>
            <a:pPr algn="just"/>
            <a:r>
              <a:rPr lang="en-US" dirty="0"/>
              <a:t>All these multiplications are summed up. </a:t>
            </a:r>
          </a:p>
          <a:p>
            <a:pPr algn="just"/>
            <a:r>
              <a:rPr lang="en-US" dirty="0"/>
              <a:t>One number is obtained in the end. </a:t>
            </a:r>
          </a:p>
          <a:p>
            <a:pPr algn="just"/>
            <a:r>
              <a:rPr lang="en-US" dirty="0"/>
              <a:t>Since the filter has read the image only in the upper left corner, it moves further and further right by 1 unit performing a similar operation. </a:t>
            </a:r>
          </a:p>
          <a:p>
            <a:pPr algn="just"/>
            <a:r>
              <a:rPr lang="en-US" dirty="0"/>
              <a:t>After passing the filter across all positions, a matrix is obtained, but smaller then a input matrix.</a:t>
            </a:r>
            <a:endParaRPr lang="en-IN" dirty="0"/>
          </a:p>
        </p:txBody>
      </p:sp>
    </p:spTree>
    <p:extLst>
      <p:ext uri="{BB962C8B-B14F-4D97-AF65-F5344CB8AC3E}">
        <p14:creationId xmlns:p14="http://schemas.microsoft.com/office/powerpoint/2010/main" val="3377191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5700" y="173736"/>
            <a:ext cx="4852416" cy="602552"/>
          </a:xfrm>
        </p:spPr>
        <p:txBody>
          <a:bodyPr>
            <a:normAutofit fontScale="90000"/>
          </a:bodyPr>
          <a:lstStyle/>
          <a:p>
            <a:r>
              <a:rPr lang="en-IN" b="1" dirty="0"/>
              <a:t>MLP vs CNN</a:t>
            </a:r>
          </a:p>
        </p:txBody>
      </p:sp>
      <p:sp>
        <p:nvSpPr>
          <p:cNvPr id="3" name="Content Placeholder 2"/>
          <p:cNvSpPr>
            <a:spLocks noGrp="1"/>
          </p:cNvSpPr>
          <p:nvPr>
            <p:ph idx="1"/>
          </p:nvPr>
        </p:nvSpPr>
        <p:spPr>
          <a:xfrm>
            <a:off x="146304" y="1271016"/>
            <a:ext cx="11951208" cy="5586984"/>
          </a:xfrm>
        </p:spPr>
        <p:txBody>
          <a:bodyPr>
            <a:normAutofit fontScale="85000" lnSpcReduction="20000"/>
          </a:bodyPr>
          <a:lstStyle/>
          <a:p>
            <a:r>
              <a:rPr lang="en-US" b="1" dirty="0"/>
              <a:t>Multilayer Perceptron (MLP): </a:t>
            </a:r>
            <a:r>
              <a:rPr lang="en-US" dirty="0"/>
              <a:t>used to apply in computer vision, now succeeded by Convolutional Neural Network (CNN). </a:t>
            </a:r>
          </a:p>
          <a:p>
            <a:r>
              <a:rPr lang="en-US" dirty="0"/>
              <a:t>Has the characteristic of fully connected layers, where each perceptron is connected with every other perceptron.</a:t>
            </a:r>
          </a:p>
          <a:p>
            <a:r>
              <a:rPr lang="en-US" dirty="0"/>
              <a:t> Disadvantage is that the number of total parameters can grow to very high (number of perceptron in layer 1 multiplied by # of p in layer 2 multiplied by # of p in layer 3…). </a:t>
            </a:r>
          </a:p>
          <a:p>
            <a:r>
              <a:rPr lang="en-US" dirty="0"/>
              <a:t>This is inefficient because there is redundancy in such high dimensions.</a:t>
            </a:r>
          </a:p>
          <a:p>
            <a:r>
              <a:rPr lang="en-US" dirty="0"/>
              <a:t> Another disadvantage is that it disregards spatial information. It takes flattened vectors as inputs. A light weight MLP (2–3 layers) can easily achieve high accuracy with MNIST dataset.</a:t>
            </a:r>
          </a:p>
          <a:p>
            <a:pPr marL="0" indent="0">
              <a:buNone/>
            </a:pPr>
            <a:endParaRPr lang="en-US" dirty="0"/>
          </a:p>
          <a:p>
            <a:r>
              <a:rPr lang="en-US" b="1" dirty="0"/>
              <a:t>Convolutional Neural Network (CNN): </a:t>
            </a:r>
            <a:r>
              <a:rPr lang="en-US" dirty="0"/>
              <a:t>the incumbent, current favorite of computer vision algorithms, winner of multiple </a:t>
            </a:r>
            <a:r>
              <a:rPr lang="en-US" dirty="0" err="1"/>
              <a:t>Imagenet</a:t>
            </a:r>
            <a:r>
              <a:rPr lang="en-US" dirty="0"/>
              <a:t> competitions. </a:t>
            </a:r>
          </a:p>
          <a:p>
            <a:r>
              <a:rPr lang="en-US" dirty="0"/>
              <a:t>Can account for local connectivity (each filter is panned around the entire image according to certain size and stride, allows the filter to find and match patterns no matter where the pattern is located in a given image).</a:t>
            </a:r>
          </a:p>
          <a:p>
            <a:r>
              <a:rPr lang="en-US" dirty="0"/>
              <a:t> It takes matrices as well as vectors as inputs. The layers are sparsely connected or partially connected rather than fully connected. Every node does not connect to every other node.</a:t>
            </a:r>
            <a:endParaRPr lang="en-IN" dirty="0"/>
          </a:p>
        </p:txBody>
      </p:sp>
    </p:spTree>
    <p:extLst>
      <p:ext uri="{BB962C8B-B14F-4D97-AF65-F5344CB8AC3E}">
        <p14:creationId xmlns:p14="http://schemas.microsoft.com/office/powerpoint/2010/main" val="1180123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179999"/>
            <a:ext cx="2660904" cy="529400"/>
          </a:xfrm>
        </p:spPr>
        <p:txBody>
          <a:bodyPr>
            <a:normAutofit fontScale="90000"/>
          </a:bodyPr>
          <a:lstStyle/>
          <a:p>
            <a:r>
              <a:rPr lang="en-IN" b="1" dirty="0"/>
              <a:t>Convolution</a:t>
            </a:r>
          </a:p>
        </p:txBody>
      </p:sp>
      <p:sp>
        <p:nvSpPr>
          <p:cNvPr id="5" name="Rectangle 4"/>
          <p:cNvSpPr/>
          <p:nvPr/>
        </p:nvSpPr>
        <p:spPr>
          <a:xfrm>
            <a:off x="0" y="5348288"/>
            <a:ext cx="6096000" cy="646331"/>
          </a:xfrm>
          <a:prstGeom prst="rect">
            <a:avLst/>
          </a:prstGeom>
        </p:spPr>
        <p:txBody>
          <a:bodyPr>
            <a:spAutoFit/>
          </a:bodyPr>
          <a:lstStyle/>
          <a:p>
            <a:r>
              <a:rPr lang="en-US" dirty="0"/>
              <a:t>Convoluting a 5x5x1 image with a 3x3x1 kernel to get a 3x3x1 convolved feature</a:t>
            </a:r>
            <a:endParaRPr lang="en-IN" dirty="0"/>
          </a:p>
        </p:txBody>
      </p:sp>
      <p:sp>
        <p:nvSpPr>
          <p:cNvPr id="6" name="Rectangle 5"/>
          <p:cNvSpPr/>
          <p:nvPr/>
        </p:nvSpPr>
        <p:spPr>
          <a:xfrm>
            <a:off x="5937504" y="591003"/>
            <a:ext cx="6096000" cy="4154984"/>
          </a:xfrm>
          <a:prstGeom prst="rect">
            <a:avLst/>
          </a:prstGeom>
        </p:spPr>
        <p:txBody>
          <a:bodyPr>
            <a:spAutoFit/>
          </a:bodyPr>
          <a:lstStyle/>
          <a:p>
            <a:pPr marL="342900" indent="-342900" algn="just">
              <a:buFont typeface="Arial" panose="020B0604020202020204" pitchFamily="34" charset="0"/>
              <a:buChar char="•"/>
            </a:pPr>
            <a:r>
              <a:rPr lang="en-US" sz="2400" dirty="0"/>
              <a:t>Image Dimensions = 5 (Height) x 5 (Breadth) x 1 (Number of channels, </a:t>
            </a:r>
            <a:r>
              <a:rPr lang="en-US" sz="2400" dirty="0" err="1"/>
              <a:t>eg</a:t>
            </a:r>
            <a:r>
              <a:rPr lang="en-US" sz="2400" dirty="0"/>
              <a:t>. RGB)</a:t>
            </a:r>
          </a:p>
          <a:p>
            <a:pPr marL="342900" indent="-342900" algn="just">
              <a:buFont typeface="Arial" panose="020B0604020202020204" pitchFamily="34" charset="0"/>
              <a:buChar char="•"/>
            </a:pPr>
            <a:r>
              <a:rPr lang="en-US" sz="2400" dirty="0"/>
              <a:t>In the above demonstration, the green section resembles our </a:t>
            </a:r>
            <a:r>
              <a:rPr lang="en-US" sz="2400" b="1" dirty="0"/>
              <a:t>5x5x1 input image, I</a:t>
            </a:r>
            <a:r>
              <a:rPr lang="en-US" sz="2400" dirty="0"/>
              <a:t>. </a:t>
            </a:r>
          </a:p>
          <a:p>
            <a:pPr marL="342900" indent="-342900" algn="just">
              <a:buFont typeface="Arial" panose="020B0604020202020204" pitchFamily="34" charset="0"/>
              <a:buChar char="•"/>
            </a:pPr>
            <a:r>
              <a:rPr lang="en-US" sz="2400" dirty="0"/>
              <a:t>The element involved in carrying out the convolution operation in the first part of a Convolutional Layer is called the </a:t>
            </a:r>
            <a:r>
              <a:rPr lang="en-US" sz="2400" b="1" dirty="0"/>
              <a:t>Kernel/Filter, K</a:t>
            </a:r>
            <a:r>
              <a:rPr lang="en-US" sz="2400" dirty="0"/>
              <a:t>, represented in the color yellow. We have selected </a:t>
            </a:r>
            <a:r>
              <a:rPr lang="en-US" sz="2400" b="1" dirty="0"/>
              <a:t>K as a 3x3x1 matrix.</a:t>
            </a:r>
            <a:endParaRPr lang="en-US" sz="2400" dirty="0"/>
          </a:p>
          <a:p>
            <a:pPr algn="just"/>
            <a:endParaRPr lang="en-IN" sz="2400" dirty="0"/>
          </a:p>
        </p:txBody>
      </p:sp>
      <p:pic>
        <p:nvPicPr>
          <p:cNvPr id="7" name="Picture 6"/>
          <p:cNvPicPr>
            <a:picLocks noChangeAspect="1"/>
          </p:cNvPicPr>
          <p:nvPr/>
        </p:nvPicPr>
        <p:blipFill rotWithShape="1">
          <a:blip r:embed="rId2"/>
          <a:srcRect l="27600" t="64267" r="58975" b="21867"/>
          <a:stretch/>
        </p:blipFill>
        <p:spPr>
          <a:xfrm>
            <a:off x="6199632" y="4571650"/>
            <a:ext cx="5724144" cy="1801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3"/>
          <a:srcRect l="19651" t="11067" r="51025" b="51599"/>
          <a:stretch/>
        </p:blipFill>
        <p:spPr>
          <a:xfrm>
            <a:off x="283464" y="804672"/>
            <a:ext cx="5550408" cy="4361272"/>
          </a:xfrm>
          <a:prstGeom prst="rect">
            <a:avLst/>
          </a:prstGeom>
        </p:spPr>
      </p:pic>
    </p:spTree>
    <p:extLst>
      <p:ext uri="{BB962C8B-B14F-4D97-AF65-F5344CB8AC3E}">
        <p14:creationId xmlns:p14="http://schemas.microsoft.com/office/powerpoint/2010/main" val="2514137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7016" y="64960"/>
            <a:ext cx="5117592" cy="611696"/>
          </a:xfrm>
        </p:spPr>
        <p:txBody>
          <a:bodyPr>
            <a:normAutofit fontScale="90000"/>
          </a:bodyPr>
          <a:lstStyle/>
          <a:p>
            <a:r>
              <a:rPr lang="en-IN" b="1" dirty="0"/>
              <a:t>Convolution</a:t>
            </a:r>
          </a:p>
        </p:txBody>
      </p:sp>
      <p:sp>
        <p:nvSpPr>
          <p:cNvPr id="3" name="Content Placeholder 2"/>
          <p:cNvSpPr>
            <a:spLocks noGrp="1"/>
          </p:cNvSpPr>
          <p:nvPr>
            <p:ph idx="1"/>
          </p:nvPr>
        </p:nvSpPr>
        <p:spPr>
          <a:xfrm>
            <a:off x="182880" y="676656"/>
            <a:ext cx="8065770" cy="6181344"/>
          </a:xfrm>
        </p:spPr>
        <p:txBody>
          <a:bodyPr/>
          <a:lstStyle/>
          <a:p>
            <a:pPr algn="just"/>
            <a:r>
              <a:rPr lang="en-US" dirty="0"/>
              <a:t>The Kernel shifts 9 times because of Stride Length = 1 (Non-</a:t>
            </a:r>
            <a:r>
              <a:rPr lang="en-US" dirty="0" err="1"/>
              <a:t>Strided</a:t>
            </a:r>
            <a:r>
              <a:rPr lang="en-US" dirty="0"/>
              <a:t>), every time performing a matrix multiplication operation between K and the portion P of the image over which the kernel is hovering.</a:t>
            </a:r>
          </a:p>
          <a:p>
            <a:pPr algn="just"/>
            <a:r>
              <a:rPr lang="en-US" dirty="0"/>
              <a:t>The filter moves to the right with a certain Stride Value till it parses the complete width. </a:t>
            </a:r>
          </a:p>
          <a:p>
            <a:pPr algn="just"/>
            <a:r>
              <a:rPr lang="en-US" dirty="0"/>
              <a:t>Moving on, it hops down to the beginning (left) of the image with the same Stride Value and repeats the process until the entire image is traversed.</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4608" y="265176"/>
            <a:ext cx="3450336" cy="5967389"/>
          </a:xfrm>
          <a:prstGeom prst="rect">
            <a:avLst/>
          </a:prstGeom>
        </p:spPr>
      </p:pic>
      <p:sp>
        <p:nvSpPr>
          <p:cNvPr id="5" name="Rectangle 4"/>
          <p:cNvSpPr/>
          <p:nvPr/>
        </p:nvSpPr>
        <p:spPr>
          <a:xfrm>
            <a:off x="9181298" y="6232565"/>
            <a:ext cx="2483437" cy="369332"/>
          </a:xfrm>
          <a:prstGeom prst="rect">
            <a:avLst/>
          </a:prstGeom>
        </p:spPr>
        <p:txBody>
          <a:bodyPr wrap="none">
            <a:spAutoFit/>
          </a:bodyPr>
          <a:lstStyle/>
          <a:p>
            <a:r>
              <a:rPr lang="en-US" dirty="0"/>
              <a:t>Movement of the Kernel</a:t>
            </a:r>
          </a:p>
        </p:txBody>
      </p:sp>
    </p:spTree>
    <p:extLst>
      <p:ext uri="{BB962C8B-B14F-4D97-AF65-F5344CB8AC3E}">
        <p14:creationId xmlns:p14="http://schemas.microsoft.com/office/powerpoint/2010/main" val="104856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Convolve</a:t>
            </a:r>
          </a:p>
        </p:txBody>
      </p:sp>
      <p:sp>
        <p:nvSpPr>
          <p:cNvPr id="3" name="Content Placeholder 2"/>
          <p:cNvSpPr>
            <a:spLocks noGrp="1"/>
          </p:cNvSpPr>
          <p:nvPr>
            <p:ph idx="1"/>
          </p:nvPr>
        </p:nvSpPr>
        <p:spPr/>
        <p:txBody>
          <a:bodyPr/>
          <a:lstStyle/>
          <a:p>
            <a:r>
              <a:rPr lang="en-US" dirty="0"/>
              <a:t>let us first understand what convolution means.</a:t>
            </a: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504" y="2479738"/>
            <a:ext cx="9089136" cy="4039934"/>
          </a:xfrm>
          <a:prstGeom prst="rect">
            <a:avLst/>
          </a:prstGeom>
        </p:spPr>
      </p:pic>
    </p:spTree>
    <p:extLst>
      <p:ext uri="{BB962C8B-B14F-4D97-AF65-F5344CB8AC3E}">
        <p14:creationId xmlns:p14="http://schemas.microsoft.com/office/powerpoint/2010/main" val="2267569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Convolution</a:t>
            </a:r>
            <a:endParaRPr lang="en-IN" dirty="0"/>
          </a:p>
        </p:txBody>
      </p:sp>
      <p:sp>
        <p:nvSpPr>
          <p:cNvPr id="3" name="Content Placeholder 2"/>
          <p:cNvSpPr>
            <a:spLocks noGrp="1"/>
          </p:cNvSpPr>
          <p:nvPr>
            <p:ph idx="1"/>
          </p:nvPr>
        </p:nvSpPr>
        <p:spPr/>
        <p:txBody>
          <a:bodyPr/>
          <a:lstStyle/>
          <a:p>
            <a:r>
              <a:rPr lang="en-US" dirty="0"/>
              <a:t>In the case of images with multiple channels (e.g. RGB), the Kernel has the same depth as that of the input image. </a:t>
            </a:r>
          </a:p>
          <a:p>
            <a:r>
              <a:rPr lang="en-US" dirty="0"/>
              <a:t>Matrix Multiplication is performed between </a:t>
            </a:r>
            <a:r>
              <a:rPr lang="en-US" dirty="0" err="1"/>
              <a:t>Kn</a:t>
            </a:r>
            <a:r>
              <a:rPr lang="en-US" dirty="0"/>
              <a:t> and In stack ([K1, I1]; [K2, I2]; [K3, I3]) and all the results are summed with the bias to give us a squashed one-depth channel Convoluted Feature Output.</a:t>
            </a:r>
            <a:endParaRPr lang="en-IN" dirty="0"/>
          </a:p>
        </p:txBody>
      </p:sp>
    </p:spTree>
    <p:extLst>
      <p:ext uri="{BB962C8B-B14F-4D97-AF65-F5344CB8AC3E}">
        <p14:creationId xmlns:p14="http://schemas.microsoft.com/office/powerpoint/2010/main" val="1958736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 y="79120"/>
            <a:ext cx="11987784" cy="6239383"/>
          </a:xfrm>
        </p:spPr>
      </p:pic>
      <p:pic>
        <p:nvPicPr>
          <p:cNvPr id="5" name="Picture 4"/>
          <p:cNvPicPr>
            <a:picLocks noChangeAspect="1"/>
          </p:cNvPicPr>
          <p:nvPr/>
        </p:nvPicPr>
        <p:blipFill rotWithShape="1">
          <a:blip r:embed="rId3"/>
          <a:srcRect l="26700" t="81379" r="27850" b="15067"/>
          <a:stretch/>
        </p:blipFill>
        <p:spPr>
          <a:xfrm>
            <a:off x="393192" y="6397814"/>
            <a:ext cx="11640312" cy="460186"/>
          </a:xfrm>
          <a:prstGeom prst="rect">
            <a:avLst/>
          </a:prstGeom>
        </p:spPr>
      </p:pic>
    </p:spTree>
    <p:extLst>
      <p:ext uri="{BB962C8B-B14F-4D97-AF65-F5344CB8AC3E}">
        <p14:creationId xmlns:p14="http://schemas.microsoft.com/office/powerpoint/2010/main" val="3096035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46304" y="1825625"/>
            <a:ext cx="11722608" cy="4351338"/>
          </a:xfrm>
        </p:spPr>
        <p:txBody>
          <a:bodyPr/>
          <a:lstStyle/>
          <a:p>
            <a:pPr algn="just"/>
            <a:r>
              <a:rPr lang="en-US" dirty="0"/>
              <a:t>The objective of the Convolution Operation is to </a:t>
            </a:r>
            <a:r>
              <a:rPr lang="en-US" b="1" dirty="0"/>
              <a:t>extract the high-level features</a:t>
            </a:r>
            <a:r>
              <a:rPr lang="en-US" dirty="0"/>
              <a:t> such as edges, from the input image. </a:t>
            </a:r>
          </a:p>
          <a:p>
            <a:pPr algn="just"/>
            <a:r>
              <a:rPr lang="en-US" dirty="0" err="1"/>
              <a:t>ConvNets</a:t>
            </a:r>
            <a:r>
              <a:rPr lang="en-US" dirty="0"/>
              <a:t> need not be limited to only one Convolutional Layer. </a:t>
            </a:r>
          </a:p>
          <a:p>
            <a:pPr algn="just"/>
            <a:r>
              <a:rPr lang="en-US" dirty="0"/>
              <a:t>Conventionally, the first </a:t>
            </a:r>
            <a:r>
              <a:rPr lang="en-US" dirty="0" err="1"/>
              <a:t>ConvLayer</a:t>
            </a:r>
            <a:r>
              <a:rPr lang="en-US" dirty="0"/>
              <a:t> is responsible for capturing the Low-Level features such as edges, color, gradient orientation, etc. </a:t>
            </a:r>
          </a:p>
          <a:p>
            <a:pPr algn="just"/>
            <a:r>
              <a:rPr lang="en-US" dirty="0"/>
              <a:t>With added layers, the architecture adapts to the High-Level features as well, giving us a network which has the wholesome understanding of images in the dataset, similar to how we would.</a:t>
            </a:r>
            <a:endParaRPr lang="en-IN" dirty="0"/>
          </a:p>
        </p:txBody>
      </p:sp>
    </p:spTree>
    <p:extLst>
      <p:ext uri="{BB962C8B-B14F-4D97-AF65-F5344CB8AC3E}">
        <p14:creationId xmlns:p14="http://schemas.microsoft.com/office/powerpoint/2010/main" val="186767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Stride</a:t>
            </a:r>
          </a:p>
        </p:txBody>
      </p:sp>
      <p:sp>
        <p:nvSpPr>
          <p:cNvPr id="3" name="Content Placeholder 2"/>
          <p:cNvSpPr>
            <a:spLocks noGrp="1"/>
          </p:cNvSpPr>
          <p:nvPr>
            <p:ph idx="1"/>
          </p:nvPr>
        </p:nvSpPr>
        <p:spPr>
          <a:xfrm>
            <a:off x="91440" y="1499616"/>
            <a:ext cx="11914632" cy="5358383"/>
          </a:xfrm>
        </p:spPr>
        <p:txBody>
          <a:bodyPr/>
          <a:lstStyle/>
          <a:p>
            <a:r>
              <a:rPr lang="en-US" b="1" dirty="0"/>
              <a:t>Stride</a:t>
            </a:r>
            <a:r>
              <a:rPr lang="en-US" dirty="0"/>
              <a:t> is the number of pixels with which we slide our filter, horizontally or vertically.</a:t>
            </a:r>
          </a:p>
          <a:p>
            <a:r>
              <a:rPr lang="en-US" dirty="0"/>
              <a:t> In other words, in that case we moved our filter one pixel at each step to calculate the next </a:t>
            </a:r>
            <a:r>
              <a:rPr lang="en-US" dirty="0" err="1"/>
              <a:t>convoluion</a:t>
            </a:r>
            <a:r>
              <a:rPr lang="en-US" dirty="0"/>
              <a:t> output. </a:t>
            </a:r>
          </a:p>
          <a:p>
            <a:r>
              <a:rPr lang="en-US" dirty="0"/>
              <a:t>However, for a convolution with stride 2, we calculate the output for every other pixel (or jump 2 pixels) and as a contrary the output of the convolution would be roughly half the size of the input image. </a:t>
            </a:r>
          </a:p>
          <a:p>
            <a:r>
              <a:rPr lang="en-US" dirty="0"/>
              <a:t>Figure  compares two 2D convolutions with strides one and two, respectively. </a:t>
            </a:r>
            <a:endParaRPr lang="en-IN" dirty="0"/>
          </a:p>
        </p:txBody>
      </p:sp>
    </p:spTree>
    <p:extLst>
      <p:ext uri="{BB962C8B-B14F-4D97-AF65-F5344CB8AC3E}">
        <p14:creationId xmlns:p14="http://schemas.microsoft.com/office/powerpoint/2010/main" val="4289300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Stride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600" y="1920240"/>
            <a:ext cx="3873056" cy="4636008"/>
          </a:xfrm>
        </p:spPr>
      </p:pic>
      <p:pic>
        <p:nvPicPr>
          <p:cNvPr id="5" name="Picture 4"/>
          <p:cNvPicPr>
            <a:picLocks noChangeAspect="1"/>
          </p:cNvPicPr>
          <p:nvPr/>
        </p:nvPicPr>
        <p:blipFill rotWithShape="1">
          <a:blip r:embed="rId3"/>
          <a:srcRect l="22275" t="33733" r="53200" b="17467"/>
          <a:stretch/>
        </p:blipFill>
        <p:spPr>
          <a:xfrm>
            <a:off x="4261104" y="1920240"/>
            <a:ext cx="4187952" cy="4865560"/>
          </a:xfrm>
          <a:prstGeom prst="rect">
            <a:avLst/>
          </a:prstGeom>
        </p:spPr>
      </p:pic>
      <p:pic>
        <p:nvPicPr>
          <p:cNvPr id="6" name="Picture 5"/>
          <p:cNvPicPr>
            <a:picLocks noChangeAspect="1"/>
          </p:cNvPicPr>
          <p:nvPr/>
        </p:nvPicPr>
        <p:blipFill rotWithShape="1">
          <a:blip r:embed="rId3"/>
          <a:srcRect l="21975" t="34533" r="53725" b="18534"/>
          <a:stretch/>
        </p:blipFill>
        <p:spPr>
          <a:xfrm>
            <a:off x="8604504" y="1818704"/>
            <a:ext cx="3511296" cy="4737544"/>
          </a:xfrm>
          <a:prstGeom prst="rect">
            <a:avLst/>
          </a:prstGeom>
        </p:spPr>
      </p:pic>
    </p:spTree>
    <p:extLst>
      <p:ext uri="{BB962C8B-B14F-4D97-AF65-F5344CB8AC3E}">
        <p14:creationId xmlns:p14="http://schemas.microsoft.com/office/powerpoint/2010/main" val="3240150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4880" y="64008"/>
            <a:ext cx="1572768" cy="768096"/>
          </a:xfrm>
        </p:spPr>
        <p:txBody>
          <a:bodyPr/>
          <a:lstStyle/>
          <a:p>
            <a:r>
              <a:rPr lang="en-IN" b="1" dirty="0"/>
              <a:t>Stride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312" y="832104"/>
            <a:ext cx="11896344" cy="5897879"/>
          </a:xfrm>
        </p:spPr>
      </p:pic>
    </p:spTree>
    <p:extLst>
      <p:ext uri="{BB962C8B-B14F-4D97-AF65-F5344CB8AC3E}">
        <p14:creationId xmlns:p14="http://schemas.microsoft.com/office/powerpoint/2010/main" val="61956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48" y="173736"/>
            <a:ext cx="2008632" cy="611696"/>
          </a:xfrm>
        </p:spPr>
        <p:txBody>
          <a:bodyPr>
            <a:normAutofit fontScale="90000"/>
          </a:bodyPr>
          <a:lstStyle/>
          <a:p>
            <a:r>
              <a:rPr lang="en-IN" b="1" dirty="0"/>
              <a:t>Stride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024" y="785432"/>
            <a:ext cx="11896344" cy="6072567"/>
          </a:xfrm>
        </p:spPr>
      </p:pic>
    </p:spTree>
    <p:extLst>
      <p:ext uri="{BB962C8B-B14F-4D97-AF65-F5344CB8AC3E}">
        <p14:creationId xmlns:p14="http://schemas.microsoft.com/office/powerpoint/2010/main" val="2155053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76" y="173736"/>
            <a:ext cx="10515600" cy="620840"/>
          </a:xfrm>
        </p:spPr>
        <p:txBody>
          <a:bodyPr>
            <a:normAutofit fontScale="90000"/>
          </a:bodyPr>
          <a:lstStyle/>
          <a:p>
            <a:pPr algn="ctr"/>
            <a:r>
              <a:rPr lang="en-IN" b="1" dirty="0"/>
              <a:t>Image Perspective</a:t>
            </a:r>
          </a:p>
        </p:txBody>
      </p:sp>
      <p:sp>
        <p:nvSpPr>
          <p:cNvPr id="3" name="Content Placeholder 2"/>
          <p:cNvSpPr>
            <a:spLocks noGrp="1"/>
          </p:cNvSpPr>
          <p:nvPr>
            <p:ph idx="1"/>
          </p:nvPr>
        </p:nvSpPr>
        <p:spPr>
          <a:xfrm>
            <a:off x="146304" y="794576"/>
            <a:ext cx="11951208" cy="5382387"/>
          </a:xfrm>
        </p:spPr>
        <p:txBody>
          <a:bodyPr>
            <a:normAutofit fontScale="92500"/>
          </a:bodyPr>
          <a:lstStyle/>
          <a:p>
            <a:r>
              <a:rPr lang="en-US" dirty="0"/>
              <a:t>Instead of the image, the computer sees an array of pixels. </a:t>
            </a:r>
          </a:p>
          <a:p>
            <a:r>
              <a:rPr lang="en-US" dirty="0"/>
              <a:t>For example, if image size is 300 x 300. In this case, the size of the array will be 300x300x3. </a:t>
            </a:r>
          </a:p>
          <a:p>
            <a:r>
              <a:rPr lang="en-US" dirty="0"/>
              <a:t>Where 300 is width, next 300 is height and 3 is RGB channel values. </a:t>
            </a:r>
          </a:p>
          <a:p>
            <a:r>
              <a:rPr lang="en-US" dirty="0"/>
              <a:t>The computer is assigned a value from 0 to 255 to each of these numbers. </a:t>
            </a:r>
          </a:p>
          <a:p>
            <a:r>
              <a:rPr lang="en-US" dirty="0" err="1"/>
              <a:t>Тhis</a:t>
            </a:r>
            <a:r>
              <a:rPr lang="en-US" dirty="0"/>
              <a:t> value describes the intensity of the pixel at each point.</a:t>
            </a:r>
          </a:p>
          <a:p>
            <a:r>
              <a:rPr lang="en-US" dirty="0"/>
              <a:t>To solve this problem the computer looks for the characteristics of the base level.</a:t>
            </a:r>
          </a:p>
          <a:p>
            <a:r>
              <a:rPr lang="en-US" dirty="0"/>
              <a:t> In human understanding such characteristics are for example the trunk or large ears. </a:t>
            </a:r>
          </a:p>
          <a:p>
            <a:r>
              <a:rPr lang="en-US" dirty="0"/>
              <a:t>For the computer, these characteristics are boundaries or curvatures.</a:t>
            </a:r>
          </a:p>
          <a:p>
            <a:r>
              <a:rPr lang="en-US" dirty="0"/>
              <a:t> And then through the groups of convolutional layers the computer constructs more abstract concepts.</a:t>
            </a:r>
            <a:endParaRPr lang="en-IN" dirty="0"/>
          </a:p>
        </p:txBody>
      </p:sp>
    </p:spTree>
    <p:extLst>
      <p:ext uri="{BB962C8B-B14F-4D97-AF65-F5344CB8AC3E}">
        <p14:creationId xmlns:p14="http://schemas.microsoft.com/office/powerpoint/2010/main" val="1121543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1912" y="210312"/>
            <a:ext cx="2243328" cy="620840"/>
          </a:xfrm>
        </p:spPr>
        <p:txBody>
          <a:bodyPr>
            <a:normAutofit fontScale="90000"/>
          </a:bodyPr>
          <a:lstStyle/>
          <a:p>
            <a:r>
              <a:rPr lang="en-IN" b="1" dirty="0"/>
              <a:t>Padding</a:t>
            </a:r>
          </a:p>
        </p:txBody>
      </p:sp>
      <p:sp>
        <p:nvSpPr>
          <p:cNvPr id="3" name="Content Placeholder 2"/>
          <p:cNvSpPr>
            <a:spLocks noGrp="1"/>
          </p:cNvSpPr>
          <p:nvPr>
            <p:ph idx="1"/>
          </p:nvPr>
        </p:nvSpPr>
        <p:spPr>
          <a:xfrm>
            <a:off x="109728" y="831152"/>
            <a:ext cx="11951208" cy="5907976"/>
          </a:xfrm>
        </p:spPr>
        <p:txBody>
          <a:bodyPr>
            <a:normAutofit/>
          </a:bodyPr>
          <a:lstStyle/>
          <a:p>
            <a:r>
              <a:rPr lang="en-US" dirty="0"/>
              <a:t>So if you take this gray scale image.</a:t>
            </a:r>
          </a:p>
          <a:p>
            <a:r>
              <a:rPr lang="en-US" dirty="0"/>
              <a:t>The pixel in the corner will only get covers one time but if you take the middle pixel it will get covered more than once basically what does that means is we have more info on that middle pixel so these are the two main downsides</a:t>
            </a:r>
          </a:p>
          <a:p>
            <a:pPr marL="514350" indent="-514350">
              <a:buFont typeface="+mj-lt"/>
              <a:buAutoNum type="arabicPeriod"/>
            </a:pPr>
            <a:r>
              <a:rPr lang="en-US" dirty="0"/>
              <a:t>Shrinking outputs</a:t>
            </a:r>
          </a:p>
          <a:p>
            <a:pPr marL="514350" indent="-514350">
              <a:buFont typeface="+mj-lt"/>
              <a:buAutoNum type="arabicPeriod"/>
            </a:pPr>
            <a:r>
              <a:rPr lang="en-US" dirty="0"/>
              <a:t>Loosing information on corners of the image</a:t>
            </a:r>
          </a:p>
          <a:p>
            <a:r>
              <a:rPr lang="en-US" dirty="0"/>
              <a:t>To overcome this we can introduce Padding to an image. So what is padding</a:t>
            </a:r>
          </a:p>
          <a:p>
            <a:r>
              <a:rPr lang="en-US" dirty="0"/>
              <a:t>It’s an additional layer that we can add to the border of an image.</a:t>
            </a:r>
          </a:p>
          <a:p>
            <a:r>
              <a:rPr lang="en-US" dirty="0"/>
              <a:t>For an example see the figure below there one more layer added to the 4*4 image and now it has converted in to 5*5 image</a:t>
            </a:r>
            <a:endParaRPr lang="en-IN" dirty="0"/>
          </a:p>
        </p:txBody>
      </p:sp>
    </p:spTree>
    <p:extLst>
      <p:ext uri="{BB962C8B-B14F-4D97-AF65-F5344CB8AC3E}">
        <p14:creationId xmlns:p14="http://schemas.microsoft.com/office/powerpoint/2010/main" val="156881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0120" y="419989"/>
            <a:ext cx="3212592" cy="466979"/>
          </a:xfrm>
        </p:spPr>
        <p:txBody>
          <a:bodyPr>
            <a:normAutofit fontScale="90000"/>
          </a:bodyPr>
          <a:lstStyle/>
          <a:p>
            <a:r>
              <a:rPr lang="en-IN" b="1" dirty="0"/>
              <a:t>Zero-Padding</a:t>
            </a:r>
            <a:br>
              <a:rPr lang="en-IN" b="1" dirty="0"/>
            </a:br>
            <a:endParaRPr lang="en-IN" b="1" dirty="0"/>
          </a:p>
        </p:txBody>
      </p:sp>
      <p:sp>
        <p:nvSpPr>
          <p:cNvPr id="3" name="Content Placeholder 2"/>
          <p:cNvSpPr>
            <a:spLocks noGrp="1"/>
          </p:cNvSpPr>
          <p:nvPr>
            <p:ph idx="1"/>
          </p:nvPr>
        </p:nvSpPr>
        <p:spPr>
          <a:xfrm>
            <a:off x="0" y="822960"/>
            <a:ext cx="12053316" cy="5354003"/>
          </a:xfrm>
        </p:spPr>
        <p:txBody>
          <a:bodyPr/>
          <a:lstStyle/>
          <a:p>
            <a:endParaRPr lang="en-US" dirty="0"/>
          </a:p>
          <a:p>
            <a:r>
              <a:rPr lang="en-US" dirty="0"/>
              <a:t>Zero-padding refers to the process of symmetrically adding zeroes to the input matrix.</a:t>
            </a:r>
          </a:p>
          <a:p>
            <a:r>
              <a:rPr lang="en-US" dirty="0"/>
              <a:t> It’s a commonly used modification that allows the size of the input to be adjusted to our requirement.</a:t>
            </a:r>
          </a:p>
          <a:p>
            <a:r>
              <a:rPr lang="en-US" dirty="0"/>
              <a:t> It is mostly used in designing the CNN layers when the dimensions of the input volume need to be preserved in the output volume.</a:t>
            </a:r>
          </a:p>
          <a:p>
            <a:r>
              <a:rPr lang="en-IN" dirty="0"/>
              <a:t> In general, setting zero padding to be </a:t>
            </a:r>
            <a:r>
              <a:rPr lang="en-IN" b="1" i="1" dirty="0"/>
              <a:t>P</a:t>
            </a:r>
            <a:r>
              <a:rPr lang="en-IN" b="1" dirty="0"/>
              <a:t>=(</a:t>
            </a:r>
            <a:r>
              <a:rPr lang="en-IN" b="1" i="1" dirty="0"/>
              <a:t>F</a:t>
            </a:r>
            <a:r>
              <a:rPr lang="en-IN" b="1" dirty="0"/>
              <a:t>−1)/2</a:t>
            </a:r>
          </a:p>
        </p:txBody>
      </p:sp>
    </p:spTree>
    <p:extLst>
      <p:ext uri="{BB962C8B-B14F-4D97-AF65-F5344CB8AC3E}">
        <p14:creationId xmlns:p14="http://schemas.microsoft.com/office/powerpoint/2010/main" val="3345666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544" y="301752"/>
            <a:ext cx="2243328" cy="639128"/>
          </a:xfrm>
        </p:spPr>
        <p:txBody>
          <a:bodyPr>
            <a:normAutofit fontScale="90000"/>
          </a:bodyPr>
          <a:lstStyle/>
          <a:p>
            <a:r>
              <a:rPr lang="en-IN" b="1" dirty="0"/>
              <a:t>Padding </a:t>
            </a:r>
          </a:p>
        </p:txBody>
      </p:sp>
      <p:sp>
        <p:nvSpPr>
          <p:cNvPr id="3" name="Content Placeholder 2"/>
          <p:cNvSpPr>
            <a:spLocks noGrp="1"/>
          </p:cNvSpPr>
          <p:nvPr>
            <p:ph idx="1"/>
          </p:nvPr>
        </p:nvSpPr>
        <p:spPr>
          <a:xfrm>
            <a:off x="0" y="940880"/>
            <a:ext cx="12060936" cy="4938712"/>
          </a:xfrm>
        </p:spPr>
        <p:txBody>
          <a:bodyPr>
            <a:normAutofit/>
          </a:bodyPr>
          <a:lstStyle/>
          <a:p>
            <a:r>
              <a:rPr lang="en-US" dirty="0"/>
              <a:t>There are two types of results to the operation — one in which the convolved feature is reduced in dimensionality as compared to the input, and the other in which the dimensionality is either increased or remains the same. </a:t>
            </a:r>
          </a:p>
          <a:p>
            <a:r>
              <a:rPr lang="en-US" dirty="0"/>
              <a:t>This is done by applying Valid Padding in case of the former, or Same Padding in the case of the latter.</a:t>
            </a:r>
          </a:p>
          <a:p>
            <a:r>
              <a:rPr lang="en-US" dirty="0"/>
              <a:t>When we augment the 5x5x1 image into a 6x6x1 image and then apply the 3x3x1 kernel over it, we find that the convolved matrix turns out to be of dimensions 5x5x1. Hence the name — </a:t>
            </a:r>
            <a:r>
              <a:rPr lang="en-US" b="1" dirty="0"/>
              <a:t>Same Padding.</a:t>
            </a:r>
            <a:endParaRPr lang="en-US" dirty="0"/>
          </a:p>
          <a:p>
            <a:r>
              <a:rPr lang="en-US" dirty="0"/>
              <a:t>On the other hand, if we perform the same operation without padding, we are presented with a matrix which has dimensions of the Kernel (3x3x1) itself — Valid </a:t>
            </a:r>
            <a:r>
              <a:rPr lang="en-US" b="1" dirty="0"/>
              <a:t>Padding.</a:t>
            </a:r>
            <a:endParaRPr lang="en-IN" b="1" dirty="0"/>
          </a:p>
        </p:txBody>
      </p:sp>
    </p:spTree>
    <p:extLst>
      <p:ext uri="{BB962C8B-B14F-4D97-AF65-F5344CB8AC3E}">
        <p14:creationId xmlns:p14="http://schemas.microsoft.com/office/powerpoint/2010/main" val="3786498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309" y="164592"/>
            <a:ext cx="5611368" cy="684848"/>
          </a:xfrm>
        </p:spPr>
        <p:txBody>
          <a:bodyPr>
            <a:normAutofit fontScale="90000"/>
          </a:bodyPr>
          <a:lstStyle/>
          <a:p>
            <a:r>
              <a:rPr lang="en-IN" b="1" dirty="0"/>
              <a:t>Same Padding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81" y="164592"/>
            <a:ext cx="7001256" cy="5639594"/>
          </a:xfrm>
          <a:prstGeom prst="rect">
            <a:avLst/>
          </a:prstGeom>
        </p:spPr>
      </p:pic>
      <p:sp>
        <p:nvSpPr>
          <p:cNvPr id="6" name="Rectangle 5"/>
          <p:cNvSpPr/>
          <p:nvPr/>
        </p:nvSpPr>
        <p:spPr>
          <a:xfrm>
            <a:off x="969264" y="5820052"/>
            <a:ext cx="10305288" cy="461665"/>
          </a:xfrm>
          <a:prstGeom prst="rect">
            <a:avLst/>
          </a:prstGeom>
        </p:spPr>
        <p:txBody>
          <a:bodyPr wrap="square">
            <a:spAutoFit/>
          </a:bodyPr>
          <a:lstStyle/>
          <a:p>
            <a:r>
              <a:rPr lang="en-US" sz="2400" b="1" dirty="0"/>
              <a:t>SAME padding: </a:t>
            </a:r>
            <a:r>
              <a:rPr lang="en-US" sz="2400" dirty="0"/>
              <a:t>5x5x1 image is padded with 0s to create a 6x6x1 image</a:t>
            </a:r>
          </a:p>
        </p:txBody>
      </p:sp>
    </p:spTree>
    <p:extLst>
      <p:ext uri="{BB962C8B-B14F-4D97-AF65-F5344CB8AC3E}">
        <p14:creationId xmlns:p14="http://schemas.microsoft.com/office/powerpoint/2010/main" val="3901055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80" t="7737" r="3782" b="3869"/>
          <a:stretch/>
        </p:blipFill>
        <p:spPr>
          <a:xfrm>
            <a:off x="182880" y="246888"/>
            <a:ext cx="6217920" cy="5641848"/>
          </a:xfrm>
        </p:spPr>
      </p:pic>
      <p:sp>
        <p:nvSpPr>
          <p:cNvPr id="5" name="Rectangle 4"/>
          <p:cNvSpPr/>
          <p:nvPr/>
        </p:nvSpPr>
        <p:spPr>
          <a:xfrm>
            <a:off x="6224016" y="1608392"/>
            <a:ext cx="5967984" cy="1200329"/>
          </a:xfrm>
          <a:prstGeom prst="rect">
            <a:avLst/>
          </a:prstGeom>
        </p:spPr>
        <p:txBody>
          <a:bodyPr wrap="square">
            <a:spAutoFit/>
          </a:bodyPr>
          <a:lstStyle/>
          <a:p>
            <a:pPr marL="285750" indent="-285750">
              <a:buFont typeface="Arial" panose="020B0604020202020204" pitchFamily="34" charset="0"/>
              <a:buChar char="•"/>
            </a:pPr>
            <a:r>
              <a:rPr lang="en-US" dirty="0"/>
              <a:t>So now there is more frame that covers the edge pixels of an image cool.</a:t>
            </a:r>
          </a:p>
          <a:p>
            <a:pPr marL="285750" indent="-285750">
              <a:buFont typeface="Arial" panose="020B0604020202020204" pitchFamily="34" charset="0"/>
              <a:buChar char="•"/>
            </a:pPr>
            <a:r>
              <a:rPr lang="en-US" dirty="0"/>
              <a:t>More info more accuracy that’s how neural net works so we have more info now we can get more accuracy done</a:t>
            </a:r>
            <a:endParaRPr lang="en-IN" dirty="0"/>
          </a:p>
        </p:txBody>
      </p:sp>
    </p:spTree>
    <p:extLst>
      <p:ext uri="{BB962C8B-B14F-4D97-AF65-F5344CB8AC3E}">
        <p14:creationId xmlns:p14="http://schemas.microsoft.com/office/powerpoint/2010/main" val="420862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7486" t="21507" r="40504" b="25747"/>
          <a:stretch/>
        </p:blipFill>
        <p:spPr>
          <a:xfrm>
            <a:off x="539496" y="155447"/>
            <a:ext cx="11100816" cy="6345937"/>
          </a:xfrm>
          <a:prstGeom prst="rect">
            <a:avLst/>
          </a:prstGeom>
        </p:spPr>
      </p:pic>
    </p:spTree>
    <p:extLst>
      <p:ext uri="{BB962C8B-B14F-4D97-AF65-F5344CB8AC3E}">
        <p14:creationId xmlns:p14="http://schemas.microsoft.com/office/powerpoint/2010/main" val="182496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CF2C-2422-428C-B8AE-396AC5F2ACE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E9AAB62-39F6-4A3D-A9A4-FAA9BA6394F2}"/>
              </a:ext>
            </a:extLst>
          </p:cNvPr>
          <p:cNvPicPr>
            <a:picLocks noGrp="1" noChangeAspect="1"/>
          </p:cNvPicPr>
          <p:nvPr>
            <p:ph idx="1"/>
          </p:nvPr>
        </p:nvPicPr>
        <p:blipFill>
          <a:blip r:embed="rId2"/>
          <a:stretch>
            <a:fillRect/>
          </a:stretch>
        </p:blipFill>
        <p:spPr>
          <a:xfrm>
            <a:off x="2035435" y="1825625"/>
            <a:ext cx="8121129" cy="4351338"/>
          </a:xfrm>
        </p:spPr>
      </p:pic>
    </p:spTree>
    <p:extLst>
      <p:ext uri="{BB962C8B-B14F-4D97-AF65-F5344CB8AC3E}">
        <p14:creationId xmlns:p14="http://schemas.microsoft.com/office/powerpoint/2010/main" val="411895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932" y="82296"/>
            <a:ext cx="6489192" cy="556832"/>
          </a:xfrm>
        </p:spPr>
        <p:txBody>
          <a:bodyPr>
            <a:normAutofit fontScale="90000"/>
          </a:bodyPr>
          <a:lstStyle/>
          <a:p>
            <a:r>
              <a:rPr lang="en-IN" b="1" dirty="0"/>
              <a:t>Convolutional Layer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981" y="566928"/>
            <a:ext cx="11391211" cy="5438522"/>
          </a:xfrm>
        </p:spPr>
      </p:pic>
      <p:sp>
        <p:nvSpPr>
          <p:cNvPr id="5" name="Rectangle 4"/>
          <p:cNvSpPr/>
          <p:nvPr/>
        </p:nvSpPr>
        <p:spPr>
          <a:xfrm>
            <a:off x="292608" y="6176963"/>
            <a:ext cx="10936224" cy="369332"/>
          </a:xfrm>
          <a:prstGeom prst="rect">
            <a:avLst/>
          </a:prstGeom>
        </p:spPr>
        <p:txBody>
          <a:bodyPr wrap="square">
            <a:spAutoFit/>
          </a:bodyPr>
          <a:lstStyle/>
          <a:p>
            <a:pPr algn="ctr"/>
            <a:r>
              <a:rPr lang="en-US" b="1" i="1" dirty="0"/>
              <a:t>Convolution Operation (Source: Deep Learning by Ian </a:t>
            </a:r>
            <a:r>
              <a:rPr lang="en-US" b="1" i="1" dirty="0" err="1"/>
              <a:t>Goodfellow</a:t>
            </a:r>
            <a:r>
              <a:rPr lang="en-US" b="1" i="1" dirty="0"/>
              <a:t>, </a:t>
            </a:r>
            <a:r>
              <a:rPr lang="en-US" b="1" i="1" dirty="0" err="1"/>
              <a:t>Yoshua</a:t>
            </a:r>
            <a:r>
              <a:rPr lang="en-US" b="1" i="1" dirty="0"/>
              <a:t> </a:t>
            </a:r>
            <a:r>
              <a:rPr lang="en-US" b="1" i="1" dirty="0" err="1"/>
              <a:t>Bengio</a:t>
            </a:r>
            <a:r>
              <a:rPr lang="en-US" b="1" i="1" dirty="0"/>
              <a:t>, and Aaron </a:t>
            </a:r>
            <a:r>
              <a:rPr lang="en-US" b="1" i="1" dirty="0" err="1"/>
              <a:t>Courville</a:t>
            </a:r>
            <a:r>
              <a:rPr lang="en-US" b="1" i="1" dirty="0"/>
              <a:t>)</a:t>
            </a:r>
            <a:endParaRPr lang="en-IN" b="1" dirty="0"/>
          </a:p>
        </p:txBody>
      </p:sp>
    </p:spTree>
    <p:extLst>
      <p:ext uri="{BB962C8B-B14F-4D97-AF65-F5344CB8AC3E}">
        <p14:creationId xmlns:p14="http://schemas.microsoft.com/office/powerpoint/2010/main" val="945508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0FB8-F08B-48E8-5911-0C2B7DEF6127}"/>
              </a:ext>
            </a:extLst>
          </p:cNvPr>
          <p:cNvSpPr>
            <a:spLocks noGrp="1"/>
          </p:cNvSpPr>
          <p:nvPr>
            <p:ph type="title"/>
          </p:nvPr>
        </p:nvSpPr>
        <p:spPr/>
        <p:txBody>
          <a:bodyPr/>
          <a:lstStyle/>
          <a:p>
            <a:r>
              <a:rPr lang="en-US" dirty="0"/>
              <a:t>Convolutional Layer</a:t>
            </a:r>
          </a:p>
        </p:txBody>
      </p:sp>
      <p:sp>
        <p:nvSpPr>
          <p:cNvPr id="3" name="Content Placeholder 2">
            <a:extLst>
              <a:ext uri="{FF2B5EF4-FFF2-40B4-BE49-F238E27FC236}">
                <a16:creationId xmlns:a16="http://schemas.microsoft.com/office/drawing/2014/main" id="{DC52C154-7FDB-B76D-DB7B-5EB386506A91}"/>
              </a:ext>
            </a:extLst>
          </p:cNvPr>
          <p:cNvSpPr>
            <a:spLocks noGrp="1"/>
          </p:cNvSpPr>
          <p:nvPr>
            <p:ph idx="1"/>
          </p:nvPr>
        </p:nvSpPr>
        <p:spPr/>
        <p:txBody>
          <a:bodyPr/>
          <a:lstStyle/>
          <a:p>
            <a:r>
              <a:rPr lang="en-US" dirty="0"/>
              <a:t>The first layer in CNN is Convolutional Layer</a:t>
            </a:r>
          </a:p>
          <a:p>
            <a:r>
              <a:rPr lang="en-US" dirty="0"/>
              <a:t>It apply a filter to an input to create a feature map that summarizes the presence of detected feature in the input.</a:t>
            </a:r>
          </a:p>
        </p:txBody>
      </p:sp>
    </p:spTree>
    <p:extLst>
      <p:ext uri="{BB962C8B-B14F-4D97-AF65-F5344CB8AC3E}">
        <p14:creationId xmlns:p14="http://schemas.microsoft.com/office/powerpoint/2010/main" val="2758279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352" y="91440"/>
            <a:ext cx="10238232" cy="675704"/>
          </a:xfrm>
        </p:spPr>
        <p:txBody>
          <a:bodyPr>
            <a:normAutofit fontScale="90000"/>
          </a:bodyPr>
          <a:lstStyle/>
          <a:p>
            <a:r>
              <a:rPr lang="en-IN" b="1" dirty="0"/>
              <a:t>Spatial arrangement</a:t>
            </a:r>
            <a:r>
              <a:rPr lang="en-IN" dirty="0"/>
              <a:t>-</a:t>
            </a:r>
            <a:r>
              <a:rPr lang="en-IN" b="1" dirty="0"/>
              <a:t>Hyper Parameter</a:t>
            </a:r>
          </a:p>
        </p:txBody>
      </p:sp>
      <p:sp>
        <p:nvSpPr>
          <p:cNvPr id="3" name="Content Placeholder 2"/>
          <p:cNvSpPr>
            <a:spLocks noGrp="1"/>
          </p:cNvSpPr>
          <p:nvPr>
            <p:ph idx="1"/>
          </p:nvPr>
        </p:nvSpPr>
        <p:spPr>
          <a:xfrm>
            <a:off x="91440" y="612648"/>
            <a:ext cx="12100560" cy="6172200"/>
          </a:xfrm>
        </p:spPr>
        <p:txBody>
          <a:bodyPr>
            <a:noAutofit/>
          </a:bodyPr>
          <a:lstStyle/>
          <a:p>
            <a:r>
              <a:rPr lang="en-IN" sz="2000" dirty="0"/>
              <a:t>We have explained the connectivity of each neuron in the Conv Layer to the input volume, but we haven’t yet discussed how many neurons there are in the output volume or how they are arranged. </a:t>
            </a:r>
          </a:p>
          <a:p>
            <a:r>
              <a:rPr lang="en-IN" sz="2000" dirty="0"/>
              <a:t>Three </a:t>
            </a:r>
            <a:r>
              <a:rPr lang="en-IN" sz="2000" dirty="0" err="1"/>
              <a:t>hyperparameters</a:t>
            </a:r>
            <a:r>
              <a:rPr lang="en-IN" sz="2000" dirty="0"/>
              <a:t> control the size of the output volume: the </a:t>
            </a:r>
            <a:r>
              <a:rPr lang="en-IN" sz="2000" b="1" dirty="0"/>
              <a:t>depth, stride</a:t>
            </a:r>
            <a:r>
              <a:rPr lang="en-IN" sz="2000" dirty="0"/>
              <a:t> and </a:t>
            </a:r>
            <a:r>
              <a:rPr lang="en-IN" sz="2000" b="1" dirty="0"/>
              <a:t>zero-padding</a:t>
            </a:r>
            <a:r>
              <a:rPr lang="en-IN" sz="2000" dirty="0"/>
              <a:t>. </a:t>
            </a:r>
          </a:p>
          <a:p>
            <a:r>
              <a:rPr lang="en-IN" sz="2000" dirty="0"/>
              <a:t>First, the </a:t>
            </a:r>
            <a:r>
              <a:rPr lang="en-IN" sz="2000" b="1" dirty="0"/>
              <a:t>depth</a:t>
            </a:r>
            <a:r>
              <a:rPr lang="en-IN" sz="2000" dirty="0"/>
              <a:t> of the output volume is a </a:t>
            </a:r>
            <a:r>
              <a:rPr lang="en-IN" sz="2000" dirty="0" err="1"/>
              <a:t>hyperparameter</a:t>
            </a:r>
            <a:r>
              <a:rPr lang="en-IN" sz="2000" dirty="0"/>
              <a:t>: it corresponds to the number of filters we would like to use, each learning to look for something different in the input. </a:t>
            </a:r>
          </a:p>
          <a:p>
            <a:r>
              <a:rPr lang="en-IN" sz="2000" dirty="0"/>
              <a:t>For example, if the first Convolutional Layer takes as input the raw image, then different neurons along the depth dimension may activate in presence of various oriented edges, or blobs of </a:t>
            </a:r>
            <a:r>
              <a:rPr lang="en-IN" sz="2000" dirty="0" err="1"/>
              <a:t>color</a:t>
            </a:r>
            <a:r>
              <a:rPr lang="en-IN" sz="2000" dirty="0"/>
              <a:t>. </a:t>
            </a:r>
          </a:p>
          <a:p>
            <a:pPr lvl="0"/>
            <a:r>
              <a:rPr lang="en-IN" sz="2000" dirty="0"/>
              <a:t>Second, we must specify the </a:t>
            </a:r>
            <a:r>
              <a:rPr lang="en-IN" sz="2000" b="1" dirty="0"/>
              <a:t>stride</a:t>
            </a:r>
            <a:r>
              <a:rPr lang="en-IN" sz="2000" dirty="0"/>
              <a:t> with which we slide the filter. When the stride is 1 then we move the filters one pixel at a time. </a:t>
            </a:r>
          </a:p>
          <a:p>
            <a:pPr lvl="0"/>
            <a:r>
              <a:rPr lang="en-IN" sz="2000" dirty="0"/>
              <a:t>When the stride is 2 (or uncommonly 3 or more, though this is rare in practice) then the filters jump 2 pixels at a time as we slide them around. This will produce smaller output volumes spatially.</a:t>
            </a:r>
          </a:p>
          <a:p>
            <a:pPr lvl="0"/>
            <a:r>
              <a:rPr lang="en-IN" sz="2000" dirty="0"/>
              <a:t>As we will soon see, sometimes it will be convenient to pad the input volume with zeros around the border. </a:t>
            </a:r>
          </a:p>
          <a:p>
            <a:pPr lvl="0"/>
            <a:r>
              <a:rPr lang="en-IN" sz="2000" dirty="0"/>
              <a:t>Third, The size of this </a:t>
            </a:r>
            <a:r>
              <a:rPr lang="en-IN" sz="2000" b="1" dirty="0"/>
              <a:t>zero-padding</a:t>
            </a:r>
            <a:r>
              <a:rPr lang="en-IN" sz="2000" dirty="0"/>
              <a:t> is a </a:t>
            </a:r>
            <a:r>
              <a:rPr lang="en-IN" sz="2000" dirty="0" err="1"/>
              <a:t>hyperparameter</a:t>
            </a:r>
            <a:r>
              <a:rPr lang="en-IN" sz="2000" dirty="0"/>
              <a:t>. </a:t>
            </a:r>
          </a:p>
          <a:p>
            <a:pPr lvl="0"/>
            <a:r>
              <a:rPr lang="en-IN" sz="2000" dirty="0"/>
              <a:t>The nice feature of zero padding is that it will allow us to control the spatial size of the output volumes (most commonly as we’ll see soon we will use it to exactly preserve the spatial size of the input volume so the input and output width and height are the same).</a:t>
            </a:r>
          </a:p>
          <a:p>
            <a:endParaRPr lang="en-IN" sz="2000" dirty="0"/>
          </a:p>
        </p:txBody>
      </p:sp>
    </p:spTree>
    <p:extLst>
      <p:ext uri="{BB962C8B-B14F-4D97-AF65-F5344CB8AC3E}">
        <p14:creationId xmlns:p14="http://schemas.microsoft.com/office/powerpoint/2010/main" val="715776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49681" b="14549"/>
          <a:stretch/>
        </p:blipFill>
        <p:spPr>
          <a:xfrm>
            <a:off x="0" y="0"/>
            <a:ext cx="12192000" cy="6858000"/>
          </a:xfrm>
          <a:prstGeom prst="rect">
            <a:avLst/>
          </a:prstGeom>
        </p:spPr>
      </p:pic>
    </p:spTree>
    <p:extLst>
      <p:ext uri="{BB962C8B-B14F-4D97-AF65-F5344CB8AC3E}">
        <p14:creationId xmlns:p14="http://schemas.microsoft.com/office/powerpoint/2010/main" val="2341140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6392" y="0"/>
            <a:ext cx="6324600" cy="556832"/>
          </a:xfrm>
        </p:spPr>
        <p:txBody>
          <a:bodyPr>
            <a:normAutofit fontScale="90000"/>
          </a:bodyPr>
          <a:lstStyle/>
          <a:p>
            <a:r>
              <a:rPr lang="en-IN" b="1" dirty="0"/>
              <a:t>Hyper Parameter</a:t>
            </a:r>
          </a:p>
        </p:txBody>
      </p:sp>
      <p:sp>
        <p:nvSpPr>
          <p:cNvPr id="3" name="Content Placeholder 2"/>
          <p:cNvSpPr>
            <a:spLocks noGrp="1"/>
          </p:cNvSpPr>
          <p:nvPr>
            <p:ph idx="1"/>
          </p:nvPr>
        </p:nvSpPr>
        <p:spPr>
          <a:xfrm>
            <a:off x="82296" y="713232"/>
            <a:ext cx="11896344" cy="5463731"/>
          </a:xfrm>
        </p:spPr>
        <p:txBody>
          <a:bodyPr/>
          <a:lstStyle/>
          <a:p>
            <a:r>
              <a:rPr lang="en-US" dirty="0"/>
              <a:t>Note that ,you can have different strides horizontally and vertically. </a:t>
            </a:r>
          </a:p>
          <a:p>
            <a:r>
              <a:rPr lang="en-US" dirty="0"/>
              <a:t>You can use the following equations to calculate the exact size of the convolution output for an input with the size of (width = W, height = H) and a Filter with the size of (width = </a:t>
            </a:r>
            <a:r>
              <a:rPr lang="en-US" dirty="0" err="1"/>
              <a:t>Fw</a:t>
            </a:r>
            <a:r>
              <a:rPr lang="en-US" dirty="0"/>
              <a:t>, height = </a:t>
            </a:r>
            <a:r>
              <a:rPr lang="en-US" dirty="0" err="1"/>
              <a:t>Fh</a:t>
            </a:r>
            <a:r>
              <a:rPr lang="en-US" dirty="0"/>
              <a:t>):</a:t>
            </a:r>
          </a:p>
          <a:p>
            <a:endParaRPr lang="en-IN" dirty="0"/>
          </a:p>
          <a:p>
            <a:endParaRPr lang="en-IN" dirty="0"/>
          </a:p>
        </p:txBody>
      </p:sp>
      <p:pic>
        <p:nvPicPr>
          <p:cNvPr id="4" name="Picture 3"/>
          <p:cNvPicPr>
            <a:picLocks noChangeAspect="1"/>
          </p:cNvPicPr>
          <p:nvPr/>
        </p:nvPicPr>
        <p:blipFill rotWithShape="1">
          <a:blip r:embed="rId2"/>
          <a:srcRect l="52275" t="59333" r="26200" b="21333"/>
          <a:stretch/>
        </p:blipFill>
        <p:spPr>
          <a:xfrm>
            <a:off x="3246120" y="2770632"/>
            <a:ext cx="5276088" cy="2249424"/>
          </a:xfrm>
          <a:prstGeom prst="rect">
            <a:avLst/>
          </a:prstGeom>
        </p:spPr>
      </p:pic>
      <p:sp>
        <p:nvSpPr>
          <p:cNvPr id="5" name="Rectangle 4"/>
          <p:cNvSpPr/>
          <p:nvPr/>
        </p:nvSpPr>
        <p:spPr>
          <a:xfrm>
            <a:off x="182880" y="5029200"/>
            <a:ext cx="11859768" cy="923330"/>
          </a:xfrm>
          <a:prstGeom prst="rect">
            <a:avLst/>
          </a:prstGeom>
        </p:spPr>
        <p:txBody>
          <a:bodyPr wrap="square">
            <a:spAutoFit/>
          </a:bodyPr>
          <a:lstStyle/>
          <a:p>
            <a:r>
              <a:rPr lang="en-US" dirty="0"/>
              <a:t>where </a:t>
            </a:r>
            <a:r>
              <a:rPr lang="en-US" dirty="0" err="1"/>
              <a:t>sw</a:t>
            </a:r>
            <a:r>
              <a:rPr lang="en-US" dirty="0"/>
              <a:t> and </a:t>
            </a:r>
            <a:r>
              <a:rPr lang="en-US" dirty="0" err="1"/>
              <a:t>sh</a:t>
            </a:r>
            <a:r>
              <a:rPr lang="en-US" dirty="0"/>
              <a:t> are horizontal and vertical stride of the convolution, respectively, and P is the amount of zero padding added to the border of the image.</a:t>
            </a:r>
          </a:p>
          <a:p>
            <a:endParaRPr lang="en-IN" dirty="0"/>
          </a:p>
        </p:txBody>
      </p:sp>
    </p:spTree>
    <p:extLst>
      <p:ext uri="{BB962C8B-B14F-4D97-AF65-F5344CB8AC3E}">
        <p14:creationId xmlns:p14="http://schemas.microsoft.com/office/powerpoint/2010/main" val="4029900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7872" y="0"/>
            <a:ext cx="6297168" cy="858584"/>
          </a:xfrm>
        </p:spPr>
        <p:txBody>
          <a:bodyPr/>
          <a:lstStyle/>
          <a:p>
            <a:r>
              <a:rPr lang="en-IN" b="1" dirty="0"/>
              <a:t>Constraints on strides. </a:t>
            </a:r>
          </a:p>
        </p:txBody>
      </p:sp>
      <p:sp>
        <p:nvSpPr>
          <p:cNvPr id="3" name="Content Placeholder 2"/>
          <p:cNvSpPr>
            <a:spLocks noGrp="1"/>
          </p:cNvSpPr>
          <p:nvPr>
            <p:ph idx="1"/>
          </p:nvPr>
        </p:nvSpPr>
        <p:spPr>
          <a:xfrm>
            <a:off x="137160" y="1307592"/>
            <a:ext cx="11896344" cy="3968496"/>
          </a:xfrm>
        </p:spPr>
        <p:txBody>
          <a:bodyPr>
            <a:normAutofit fontScale="77500" lnSpcReduction="20000"/>
          </a:bodyPr>
          <a:lstStyle/>
          <a:p>
            <a:r>
              <a:rPr lang="en-US" sz="3900" dirty="0"/>
              <a:t>Note again that the spatial arrangement </a:t>
            </a:r>
            <a:r>
              <a:rPr lang="en-US" sz="3900" dirty="0" err="1"/>
              <a:t>hyperparameters</a:t>
            </a:r>
            <a:r>
              <a:rPr lang="en-US" sz="3900" dirty="0"/>
              <a:t> have mutual constraints. </a:t>
            </a:r>
          </a:p>
          <a:p>
            <a:r>
              <a:rPr lang="en-US" sz="3900" dirty="0"/>
              <a:t>For example, when the input has size W=10 , no zero-padding is used P=0, and the filter size is F=3, then it would be impossible to use stride S=2, since (W−F+2P)/S+1=(10−3+0)/2+1=4.5</a:t>
            </a:r>
          </a:p>
          <a:p>
            <a:r>
              <a:rPr lang="en-US" sz="3900" dirty="0"/>
              <a:t>i.e. not an integer, indicating that the neurons don’t “fit” neatly and symmetrically across the input. </a:t>
            </a:r>
          </a:p>
          <a:p>
            <a:r>
              <a:rPr lang="en-US" sz="3900" dirty="0"/>
              <a:t>Therefore, this setting of the </a:t>
            </a:r>
            <a:r>
              <a:rPr lang="en-US" sz="3900" dirty="0" err="1"/>
              <a:t>hyperparameters</a:t>
            </a:r>
            <a:r>
              <a:rPr lang="en-US" sz="3900" dirty="0"/>
              <a:t> is considered to be invalid, and a </a:t>
            </a:r>
            <a:r>
              <a:rPr lang="en-US" sz="3900" dirty="0" err="1"/>
              <a:t>ConvNet</a:t>
            </a:r>
            <a:r>
              <a:rPr lang="en-US" sz="3900" dirty="0"/>
              <a:t> library could throw an exception or zero pad the rest to make it fit, or crop the input to make it fit, or something</a:t>
            </a:r>
            <a:r>
              <a:rPr lang="en-US" dirty="0"/>
              <a:t>. </a:t>
            </a:r>
          </a:p>
        </p:txBody>
      </p:sp>
    </p:spTree>
    <p:extLst>
      <p:ext uri="{BB962C8B-B14F-4D97-AF65-F5344CB8AC3E}">
        <p14:creationId xmlns:p14="http://schemas.microsoft.com/office/powerpoint/2010/main" val="555619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0" y="100584"/>
            <a:ext cx="5995416" cy="840296"/>
          </a:xfrm>
        </p:spPr>
        <p:txBody>
          <a:bodyPr/>
          <a:lstStyle/>
          <a:p>
            <a:r>
              <a:rPr lang="en-IN" b="1" dirty="0"/>
              <a:t>Depth of CONV layer </a:t>
            </a:r>
          </a:p>
        </p:txBody>
      </p:sp>
      <p:sp>
        <p:nvSpPr>
          <p:cNvPr id="3" name="Content Placeholder 2"/>
          <p:cNvSpPr>
            <a:spLocks noGrp="1"/>
          </p:cNvSpPr>
          <p:nvPr>
            <p:ph idx="1"/>
          </p:nvPr>
        </p:nvSpPr>
        <p:spPr>
          <a:xfrm>
            <a:off x="109728" y="713232"/>
            <a:ext cx="12015216" cy="6144768"/>
          </a:xfrm>
        </p:spPr>
        <p:txBody>
          <a:bodyPr>
            <a:normAutofit/>
          </a:bodyPr>
          <a:lstStyle/>
          <a:p>
            <a:pPr marL="0" indent="0">
              <a:buNone/>
            </a:pPr>
            <a:endParaRPr lang="en-US" dirty="0"/>
          </a:p>
          <a:p>
            <a:r>
              <a:rPr lang="en-US" dirty="0"/>
              <a:t>Depth of CONV layer is number of filters it is using. Depth of a filter is equal to depth of image it is using as input.</a:t>
            </a:r>
          </a:p>
          <a:p>
            <a:r>
              <a:rPr lang="en-US" dirty="0"/>
              <a:t>For Example: Let's say you are using an image of 227*227*3. Now suppose you are using a filter of size of 11*11(spatial size). </a:t>
            </a:r>
          </a:p>
          <a:p>
            <a:r>
              <a:rPr lang="en-US" dirty="0"/>
              <a:t>This 11*11 square will be </a:t>
            </a:r>
            <a:r>
              <a:rPr lang="en-US" dirty="0" err="1"/>
              <a:t>slided</a:t>
            </a:r>
            <a:r>
              <a:rPr lang="en-US" dirty="0"/>
              <a:t> along whole image to produce a single 2 dimensional array as a response. But in order to do so, it must cover every aspect inside of 11*11 area. </a:t>
            </a:r>
          </a:p>
          <a:p>
            <a:r>
              <a:rPr lang="en-US" dirty="0"/>
              <a:t>Therefore depth of filter will be depth of image = 3. Now suppose we have 96 such filter each producing different response. </a:t>
            </a:r>
          </a:p>
          <a:p>
            <a:r>
              <a:rPr lang="en-US" dirty="0"/>
              <a:t>This will be depth of Convolutional layer. It is simply number of filters used.</a:t>
            </a:r>
          </a:p>
          <a:p>
            <a:endParaRPr lang="en-IN" dirty="0"/>
          </a:p>
        </p:txBody>
      </p:sp>
    </p:spTree>
    <p:extLst>
      <p:ext uri="{BB962C8B-B14F-4D97-AF65-F5344CB8AC3E}">
        <p14:creationId xmlns:p14="http://schemas.microsoft.com/office/powerpoint/2010/main" val="3606389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Real-world example</a:t>
            </a:r>
            <a:r>
              <a:rPr lang="en-IN" b="1" dirty="0"/>
              <a:t>.</a:t>
            </a:r>
          </a:p>
        </p:txBody>
      </p:sp>
      <p:sp>
        <p:nvSpPr>
          <p:cNvPr id="3" name="Content Placeholder 2"/>
          <p:cNvSpPr>
            <a:spLocks noGrp="1"/>
          </p:cNvSpPr>
          <p:nvPr>
            <p:ph idx="1"/>
          </p:nvPr>
        </p:nvSpPr>
        <p:spPr>
          <a:xfrm>
            <a:off x="155448" y="1304416"/>
            <a:ext cx="11353800" cy="5553583"/>
          </a:xfrm>
        </p:spPr>
        <p:txBody>
          <a:bodyPr>
            <a:normAutofit/>
          </a:bodyPr>
          <a:lstStyle/>
          <a:p>
            <a:r>
              <a:rPr lang="en-IN" dirty="0"/>
              <a:t>The </a:t>
            </a:r>
            <a:r>
              <a:rPr lang="en-IN" u="sng" dirty="0" err="1">
                <a:hlinkClick r:id="rId2"/>
              </a:rPr>
              <a:t>Krizhevsky</a:t>
            </a:r>
            <a:r>
              <a:rPr lang="en-IN" u="sng" dirty="0">
                <a:hlinkClick r:id="rId2"/>
              </a:rPr>
              <a:t> et al.</a:t>
            </a:r>
            <a:r>
              <a:rPr lang="en-IN" dirty="0"/>
              <a:t> architecture that won the ImageNet challenge in 2012 accepted images of size [227x227x3].</a:t>
            </a:r>
          </a:p>
          <a:p>
            <a:r>
              <a:rPr lang="en-IN" dirty="0"/>
              <a:t> On the first Convolutional Layer, it used neurons with receptive field size </a:t>
            </a:r>
            <a:r>
              <a:rPr lang="en-IN" i="1" dirty="0"/>
              <a:t>F</a:t>
            </a:r>
            <a:r>
              <a:rPr lang="en-IN" dirty="0"/>
              <a:t>=11, stride </a:t>
            </a:r>
            <a:r>
              <a:rPr lang="en-IN" i="1" dirty="0"/>
              <a:t>S</a:t>
            </a:r>
            <a:r>
              <a:rPr lang="en-IN" dirty="0"/>
              <a:t>=4 and no zero padding </a:t>
            </a:r>
            <a:r>
              <a:rPr lang="en-IN" i="1" dirty="0"/>
              <a:t>P</a:t>
            </a:r>
            <a:r>
              <a:rPr lang="en-IN" dirty="0"/>
              <a:t>=0. Since (227 - 11)/4 + 1 = 55, and since the Conv layer had a depth of </a:t>
            </a:r>
            <a:r>
              <a:rPr lang="en-IN" i="1" dirty="0"/>
              <a:t>K</a:t>
            </a:r>
            <a:r>
              <a:rPr lang="en-IN" dirty="0"/>
              <a:t>=96, the Conv layer output volume had size [55x55x96]. </a:t>
            </a:r>
          </a:p>
          <a:p>
            <a:r>
              <a:rPr lang="en-IN" dirty="0"/>
              <a:t>Each of the 55*55*96 neurons in this volume was connected to a region of size [11x11x3] in the input volume.</a:t>
            </a:r>
          </a:p>
          <a:p>
            <a:r>
              <a:rPr lang="en-IN" dirty="0"/>
              <a:t> Moreover, all 96 neurons in each depth column are connected to the same [11x11x3] region of the input, but of course with different weights.</a:t>
            </a:r>
          </a:p>
        </p:txBody>
      </p:sp>
    </p:spTree>
    <p:extLst>
      <p:ext uri="{BB962C8B-B14F-4D97-AF65-F5344CB8AC3E}">
        <p14:creationId xmlns:p14="http://schemas.microsoft.com/office/powerpoint/2010/main" val="1877474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Real-world example</a:t>
            </a:r>
            <a:r>
              <a:rPr lang="en-IN" b="1" dirty="0"/>
              <a:t>.</a:t>
            </a:r>
            <a:endParaRPr lang="en-IN" dirty="0"/>
          </a:p>
        </p:txBody>
      </p:sp>
      <p:sp>
        <p:nvSpPr>
          <p:cNvPr id="3" name="Content Placeholder 2"/>
          <p:cNvSpPr>
            <a:spLocks noGrp="1"/>
          </p:cNvSpPr>
          <p:nvPr>
            <p:ph idx="1"/>
          </p:nvPr>
        </p:nvSpPr>
        <p:spPr/>
        <p:txBody>
          <a:bodyPr/>
          <a:lstStyle/>
          <a:p>
            <a:r>
              <a:rPr lang="en-US" dirty="0"/>
              <a:t>Let's say you have </a:t>
            </a:r>
            <a:r>
              <a:rPr lang="en-US" b="1" dirty="0"/>
              <a:t>10 filters</a:t>
            </a:r>
            <a:r>
              <a:rPr lang="en-US" dirty="0"/>
              <a:t> where </a:t>
            </a:r>
            <a:r>
              <a:rPr lang="en-US" b="1" dirty="0"/>
              <a:t>each filter is the size of 5x5x3</a:t>
            </a:r>
            <a:r>
              <a:rPr lang="en-US" dirty="0"/>
              <a:t>. What does this mean? the </a:t>
            </a:r>
            <a:r>
              <a:rPr lang="en-US" b="1" dirty="0"/>
              <a:t>depth</a:t>
            </a:r>
            <a:r>
              <a:rPr lang="en-US" dirty="0"/>
              <a:t> of this layer is </a:t>
            </a:r>
            <a:r>
              <a:rPr lang="en-US" b="1" dirty="0"/>
              <a:t>10</a:t>
            </a:r>
            <a:r>
              <a:rPr lang="en-US" dirty="0"/>
              <a:t> which is equal to the number of filters. </a:t>
            </a:r>
          </a:p>
          <a:p>
            <a:r>
              <a:rPr lang="en-US" dirty="0"/>
              <a:t>Size of each filter can be defined as we want e.g., 5x5x3 in this case where 3 is the depth of the previous layer.</a:t>
            </a:r>
            <a:endParaRPr lang="en-IN" dirty="0"/>
          </a:p>
        </p:txBody>
      </p:sp>
    </p:spTree>
    <p:extLst>
      <p:ext uri="{BB962C8B-B14F-4D97-AF65-F5344CB8AC3E}">
        <p14:creationId xmlns:p14="http://schemas.microsoft.com/office/powerpoint/2010/main" val="2732599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548640"/>
            <a:ext cx="10515600" cy="291656"/>
          </a:xfrm>
        </p:spPr>
        <p:txBody>
          <a:bodyPr>
            <a:normAutofit fontScale="90000"/>
          </a:bodyPr>
          <a:lstStyle/>
          <a:p>
            <a:pPr algn="ctr"/>
            <a:r>
              <a:rPr lang="en-IN" b="1" dirty="0"/>
              <a:t>Feature or Activation Map</a:t>
            </a:r>
          </a:p>
        </p:txBody>
      </p:sp>
      <p:sp>
        <p:nvSpPr>
          <p:cNvPr id="3" name="Content Placeholder 2"/>
          <p:cNvSpPr>
            <a:spLocks noGrp="1"/>
          </p:cNvSpPr>
          <p:nvPr>
            <p:ph idx="1"/>
          </p:nvPr>
        </p:nvSpPr>
        <p:spPr>
          <a:xfrm>
            <a:off x="137160" y="1399032"/>
            <a:ext cx="11923776" cy="5321808"/>
          </a:xfrm>
        </p:spPr>
        <p:txBody>
          <a:bodyPr>
            <a:normAutofit/>
          </a:bodyPr>
          <a:lstStyle/>
          <a:p>
            <a:endParaRPr lang="en-US" dirty="0"/>
          </a:p>
          <a:p>
            <a:r>
              <a:rPr lang="en-US" dirty="0"/>
              <a:t>A feature map, or activation map, is the output activations for a given filter and the definition is the same regardless of what layer you are on. </a:t>
            </a:r>
          </a:p>
          <a:p>
            <a:r>
              <a:rPr lang="en-US" b="1" dirty="0"/>
              <a:t>Feature map</a:t>
            </a:r>
            <a:r>
              <a:rPr lang="en-US" dirty="0"/>
              <a:t> and </a:t>
            </a:r>
            <a:r>
              <a:rPr lang="en-US" b="1" dirty="0"/>
              <a:t>activation map</a:t>
            </a:r>
            <a:r>
              <a:rPr lang="en-US" dirty="0"/>
              <a:t> mean exactly the same thing.</a:t>
            </a:r>
          </a:p>
          <a:p>
            <a:r>
              <a:rPr lang="en-US" dirty="0"/>
              <a:t> It is called an activation map because it is a mapping that corresponds to the activation of different parts of the image, and also a feature map because it is also a mapping of where a certain kind of feature is found in the image. </a:t>
            </a:r>
          </a:p>
          <a:p>
            <a:r>
              <a:rPr lang="en-US" dirty="0"/>
              <a:t>A high activation means a certain feature was found. </a:t>
            </a:r>
          </a:p>
          <a:p>
            <a:endParaRPr lang="en-IN" dirty="0"/>
          </a:p>
        </p:txBody>
      </p:sp>
    </p:spTree>
    <p:extLst>
      <p:ext uri="{BB962C8B-B14F-4D97-AF65-F5344CB8AC3E}">
        <p14:creationId xmlns:p14="http://schemas.microsoft.com/office/powerpoint/2010/main" val="1579808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232" y="118872"/>
            <a:ext cx="3715512" cy="556832"/>
          </a:xfrm>
        </p:spPr>
        <p:txBody>
          <a:bodyPr>
            <a:normAutofit fontScale="90000"/>
          </a:bodyPr>
          <a:lstStyle/>
          <a:p>
            <a:r>
              <a:rPr lang="en-IN" b="1" dirty="0" err="1"/>
              <a:t>Relu</a:t>
            </a:r>
            <a:r>
              <a:rPr lang="en-IN" b="1" dirty="0"/>
              <a:t> Activation </a:t>
            </a:r>
          </a:p>
        </p:txBody>
      </p:sp>
      <p:sp>
        <p:nvSpPr>
          <p:cNvPr id="3" name="Content Placeholder 2"/>
          <p:cNvSpPr>
            <a:spLocks noGrp="1"/>
          </p:cNvSpPr>
          <p:nvPr>
            <p:ph idx="1"/>
          </p:nvPr>
        </p:nvSpPr>
        <p:spPr>
          <a:xfrm>
            <a:off x="146304" y="1307592"/>
            <a:ext cx="12045696" cy="5550408"/>
          </a:xfrm>
        </p:spPr>
        <p:txBody>
          <a:bodyPr>
            <a:normAutofit lnSpcReduction="10000"/>
          </a:bodyPr>
          <a:lstStyle/>
          <a:p>
            <a:r>
              <a:rPr lang="en-US" dirty="0"/>
              <a:t>We have different types of activation functions just as the figure above, but for this post, my focus will be on </a:t>
            </a:r>
            <a:r>
              <a:rPr lang="en-US" b="1" dirty="0"/>
              <a:t>Rectified Linear Unit</a:t>
            </a:r>
            <a:r>
              <a:rPr lang="en-US" dirty="0"/>
              <a:t> (</a:t>
            </a:r>
            <a:r>
              <a:rPr lang="en-US" dirty="0" err="1"/>
              <a:t>ReLU</a:t>
            </a:r>
            <a:r>
              <a:rPr lang="en-US" dirty="0"/>
              <a:t>).</a:t>
            </a:r>
          </a:p>
          <a:p>
            <a:r>
              <a:rPr lang="en-US" dirty="0" err="1"/>
              <a:t>ReLU</a:t>
            </a:r>
            <a:r>
              <a:rPr lang="en-US" dirty="0"/>
              <a:t> function is the most widely used activation function in neural networks today. One of the greatest advantage </a:t>
            </a:r>
            <a:r>
              <a:rPr lang="en-US" dirty="0" err="1"/>
              <a:t>ReLU</a:t>
            </a:r>
            <a:r>
              <a:rPr lang="en-US" dirty="0"/>
              <a:t> has over other activation functions is that it does not activate all neurons at the same time. </a:t>
            </a:r>
          </a:p>
          <a:p>
            <a:r>
              <a:rPr lang="en-US" dirty="0"/>
              <a:t>From the image for </a:t>
            </a:r>
            <a:r>
              <a:rPr lang="en-US" dirty="0" err="1"/>
              <a:t>ReLU</a:t>
            </a:r>
            <a:r>
              <a:rPr lang="en-US" dirty="0"/>
              <a:t> function above, we’ll notice that it converts all negative inputs to zero and the neuron does not get activated. </a:t>
            </a:r>
          </a:p>
          <a:p>
            <a:r>
              <a:rPr lang="en-US" dirty="0"/>
              <a:t>This makes it very computational efficient as few neurons are activated per time.</a:t>
            </a:r>
          </a:p>
          <a:p>
            <a:r>
              <a:rPr lang="en-US" dirty="0"/>
              <a:t> It does not saturate at the positive region.</a:t>
            </a:r>
          </a:p>
          <a:p>
            <a:r>
              <a:rPr lang="en-US" dirty="0"/>
              <a:t> In practice, </a:t>
            </a:r>
            <a:r>
              <a:rPr lang="en-US" dirty="0" err="1"/>
              <a:t>ReLU</a:t>
            </a:r>
            <a:r>
              <a:rPr lang="en-US" dirty="0"/>
              <a:t> converges six times faster than </a:t>
            </a:r>
            <a:r>
              <a:rPr lang="en-US" dirty="0" err="1"/>
              <a:t>tanh</a:t>
            </a:r>
            <a:r>
              <a:rPr lang="en-US" dirty="0"/>
              <a:t> and sigmoid activation functions.</a:t>
            </a:r>
          </a:p>
          <a:p>
            <a:r>
              <a:rPr lang="en-US" dirty="0"/>
              <a:t>Some disadvantage </a:t>
            </a:r>
            <a:r>
              <a:rPr lang="en-US" dirty="0" err="1"/>
              <a:t>ReLU</a:t>
            </a:r>
            <a:r>
              <a:rPr lang="en-US" dirty="0"/>
              <a:t> presents is that it is saturated at the negative region, meaning that the gradient at that region is zero. </a:t>
            </a:r>
          </a:p>
          <a:p>
            <a:endParaRPr lang="en-IN" dirty="0"/>
          </a:p>
        </p:txBody>
      </p:sp>
    </p:spTree>
    <p:extLst>
      <p:ext uri="{BB962C8B-B14F-4D97-AF65-F5344CB8AC3E}">
        <p14:creationId xmlns:p14="http://schemas.microsoft.com/office/powerpoint/2010/main" val="3688448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00685" y="0"/>
            <a:ext cx="3932261" cy="1072989"/>
          </a:xfrm>
          <a:prstGeom prst="rect">
            <a:avLst/>
          </a:prstGeom>
        </p:spPr>
      </p:pic>
      <p:sp>
        <p:nvSpPr>
          <p:cNvPr id="3" name="Content Placeholder 2"/>
          <p:cNvSpPr>
            <a:spLocks noGrp="1"/>
          </p:cNvSpPr>
          <p:nvPr>
            <p:ph idx="1"/>
          </p:nvPr>
        </p:nvSpPr>
        <p:spPr>
          <a:xfrm>
            <a:off x="228600" y="1072989"/>
            <a:ext cx="11125200" cy="5103973"/>
          </a:xfrm>
        </p:spPr>
        <p:txBody>
          <a:bodyPr>
            <a:normAutofit/>
          </a:bodyPr>
          <a:lstStyle/>
          <a:p>
            <a:r>
              <a:rPr lang="en-US" dirty="0"/>
              <a:t>With the gradient equal to zero, during back propagation all the weights will not be updated, to fix this, we use</a:t>
            </a:r>
            <a:r>
              <a:rPr lang="en-US" b="1" dirty="0"/>
              <a:t> Leaky </a:t>
            </a:r>
            <a:r>
              <a:rPr lang="en-US" b="1" dirty="0" err="1"/>
              <a:t>ReLU</a:t>
            </a:r>
            <a:r>
              <a:rPr lang="en-US" dirty="0"/>
              <a:t>. Also, </a:t>
            </a:r>
            <a:r>
              <a:rPr lang="en-US" dirty="0" err="1"/>
              <a:t>ReLU</a:t>
            </a:r>
            <a:r>
              <a:rPr lang="en-US" dirty="0"/>
              <a:t> functions are not zero-centered.</a:t>
            </a:r>
          </a:p>
          <a:p>
            <a:r>
              <a:rPr lang="en-US" dirty="0"/>
              <a:t> This means that for it to get to its optimal point, it will have to use a zig-zag path which may be longer.</a:t>
            </a:r>
          </a:p>
          <a:p>
            <a:r>
              <a:rPr lang="en-US" dirty="0"/>
              <a:t>Other functions such as </a:t>
            </a:r>
            <a:r>
              <a:rPr lang="en-US" dirty="0" err="1"/>
              <a:t>tanh</a:t>
            </a:r>
            <a:r>
              <a:rPr lang="en-US" dirty="0"/>
              <a:t> or the sigmoid function can be used to add non-linearity to the network, but </a:t>
            </a:r>
            <a:r>
              <a:rPr lang="en-US" dirty="0" err="1"/>
              <a:t>ReLU</a:t>
            </a:r>
            <a:r>
              <a:rPr lang="en-US" dirty="0"/>
              <a:t> generally works better in practice.</a:t>
            </a:r>
          </a:p>
          <a:p>
            <a:r>
              <a:rPr lang="en-US" b="1" dirty="0"/>
              <a:t>A "rectified feature map" is just a feature map that was created using </a:t>
            </a:r>
            <a:r>
              <a:rPr lang="en-US" b="1" dirty="0" err="1"/>
              <a:t>Relu</a:t>
            </a:r>
            <a:r>
              <a:rPr lang="en-US" b="1" dirty="0"/>
              <a:t>.</a:t>
            </a:r>
          </a:p>
          <a:p>
            <a:endParaRPr lang="en-IN" dirty="0"/>
          </a:p>
        </p:txBody>
      </p:sp>
    </p:spTree>
    <p:extLst>
      <p:ext uri="{BB962C8B-B14F-4D97-AF65-F5344CB8AC3E}">
        <p14:creationId xmlns:p14="http://schemas.microsoft.com/office/powerpoint/2010/main" val="3303306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393" y="-375176"/>
            <a:ext cx="11483214" cy="4819839"/>
          </a:xfrm>
        </p:spPr>
      </p:pic>
      <p:sp>
        <p:nvSpPr>
          <p:cNvPr id="5" name="Rectangle 4"/>
          <p:cNvSpPr/>
          <p:nvPr/>
        </p:nvSpPr>
        <p:spPr>
          <a:xfrm>
            <a:off x="354393" y="3630692"/>
            <a:ext cx="11386503" cy="3108543"/>
          </a:xfrm>
          <a:prstGeom prst="rect">
            <a:avLst/>
          </a:prstGeom>
        </p:spPr>
        <p:txBody>
          <a:bodyPr wrap="square">
            <a:spAutoFit/>
          </a:bodyPr>
          <a:lstStyle/>
          <a:p>
            <a:pPr marL="285750" indent="-285750" algn="just">
              <a:buFont typeface="Arial" panose="020B0604020202020204" pitchFamily="34" charset="0"/>
              <a:buChar char="•"/>
            </a:pPr>
            <a:r>
              <a:rPr lang="en-US" sz="2800" dirty="0"/>
              <a:t>The </a:t>
            </a:r>
            <a:r>
              <a:rPr lang="en-US" sz="2800" dirty="0" err="1"/>
              <a:t>ReLU</a:t>
            </a:r>
            <a:r>
              <a:rPr lang="en-US" sz="2800" dirty="0"/>
              <a:t> (short for rectified linear units) layer commonly follows the convolution layer. </a:t>
            </a:r>
          </a:p>
          <a:p>
            <a:pPr marL="285750" indent="-285750" algn="just">
              <a:buFont typeface="Arial" panose="020B0604020202020204" pitchFamily="34" charset="0"/>
              <a:buChar char="•"/>
            </a:pPr>
            <a:r>
              <a:rPr lang="en-US" sz="2800" dirty="0"/>
              <a:t>The addition of the </a:t>
            </a:r>
            <a:r>
              <a:rPr lang="en-US" sz="2800" dirty="0" err="1"/>
              <a:t>ReLU</a:t>
            </a:r>
            <a:r>
              <a:rPr lang="en-US" sz="2800" dirty="0"/>
              <a:t> layer allows the neural network to account for non-linear relationships, i.e. the </a:t>
            </a:r>
            <a:r>
              <a:rPr lang="en-US" sz="2800" dirty="0" err="1"/>
              <a:t>ReLU</a:t>
            </a:r>
            <a:r>
              <a:rPr lang="en-US" sz="2800" dirty="0"/>
              <a:t> layer allows the </a:t>
            </a:r>
            <a:r>
              <a:rPr lang="en-US" sz="2800" dirty="0" err="1"/>
              <a:t>convnet</a:t>
            </a:r>
            <a:r>
              <a:rPr lang="en-US" sz="2800" dirty="0"/>
              <a:t> to account for situations in which the relationship between the pixel value inputs and the </a:t>
            </a:r>
            <a:r>
              <a:rPr lang="en-US" sz="2800" dirty="0" err="1"/>
              <a:t>convnet</a:t>
            </a:r>
            <a:r>
              <a:rPr lang="en-US" sz="2800" dirty="0"/>
              <a:t> output is not linear. Note that the convolution operation is a linear one. </a:t>
            </a:r>
            <a:endParaRPr lang="en-IN" sz="2800" dirty="0"/>
          </a:p>
        </p:txBody>
      </p:sp>
    </p:spTree>
    <p:extLst>
      <p:ext uri="{BB962C8B-B14F-4D97-AF65-F5344CB8AC3E}">
        <p14:creationId xmlns:p14="http://schemas.microsoft.com/office/powerpoint/2010/main" val="247899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7840" t="22348" r="35179" b="25117"/>
          <a:stretch/>
        </p:blipFill>
        <p:spPr>
          <a:xfrm>
            <a:off x="73152" y="0"/>
            <a:ext cx="12006072" cy="6858000"/>
          </a:xfrm>
          <a:prstGeom prst="rect">
            <a:avLst/>
          </a:prstGeom>
        </p:spPr>
      </p:pic>
    </p:spTree>
    <p:extLst>
      <p:ext uri="{BB962C8B-B14F-4D97-AF65-F5344CB8AC3E}">
        <p14:creationId xmlns:p14="http://schemas.microsoft.com/office/powerpoint/2010/main" val="397529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056" y="0"/>
            <a:ext cx="10515600" cy="529400"/>
          </a:xfrm>
        </p:spPr>
        <p:txBody>
          <a:bodyPr>
            <a:normAutofit fontScale="90000"/>
          </a:bodyPr>
          <a:lstStyle/>
          <a:p>
            <a:pPr algn="ctr"/>
            <a:r>
              <a:rPr lang="en-IN" b="1" dirty="0"/>
              <a:t>Arrangement of Neurons</a:t>
            </a:r>
          </a:p>
        </p:txBody>
      </p:sp>
      <p:pic>
        <p:nvPicPr>
          <p:cNvPr id="4" name="Content Placeholder 3" descr="http://cs231n.github.io/assets/cnn/cnn.jpe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144" y="486393"/>
            <a:ext cx="11393424" cy="2722723"/>
          </a:xfrm>
          <a:prstGeom prst="rect">
            <a:avLst/>
          </a:prstGeom>
          <a:noFill/>
          <a:ln>
            <a:noFill/>
          </a:ln>
        </p:spPr>
      </p:pic>
      <p:sp>
        <p:nvSpPr>
          <p:cNvPr id="5" name="Rectangle 4"/>
          <p:cNvSpPr/>
          <p:nvPr/>
        </p:nvSpPr>
        <p:spPr>
          <a:xfrm>
            <a:off x="0" y="3209116"/>
            <a:ext cx="12063984" cy="3648884"/>
          </a:xfrm>
          <a:prstGeom prst="rect">
            <a:avLst/>
          </a:prstGeom>
        </p:spPr>
        <p:txBody>
          <a:bodyPr wrap="square">
            <a:spAutoFit/>
          </a:bodyPr>
          <a:lstStyle/>
          <a:p>
            <a:pPr marL="342900" indent="-342900" algn="just">
              <a:lnSpc>
                <a:spcPct val="107000"/>
              </a:lnSpc>
              <a:spcAft>
                <a:spcPts val="0"/>
              </a:spcAft>
              <a:buFont typeface="Arial" panose="020B0604020202020204" pitchFamily="34" charset="0"/>
              <a:buChar char="•"/>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A </a:t>
            </a:r>
            <a:r>
              <a:rPr lang="en-IN" sz="2400" dirty="0" err="1">
                <a:latin typeface="Times New Roman" panose="02020603050405020304" pitchFamily="18" charset="0"/>
                <a:ea typeface="Times New Roman" panose="02020603050405020304" pitchFamily="18" charset="0"/>
                <a:cs typeface="Times New Roman" panose="02020603050405020304" pitchFamily="18" charset="0"/>
              </a:rPr>
              <a:t>ConvNet</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arranges its neurons in three dimensions (width, height, depth), as visualized in one of the layers. </a:t>
            </a:r>
          </a:p>
          <a:p>
            <a:pPr marL="342900" indent="-342900" algn="just">
              <a:lnSpc>
                <a:spcPct val="107000"/>
              </a:lnSpc>
              <a:spcAft>
                <a:spcPts val="0"/>
              </a:spcAft>
              <a:buFont typeface="Arial" panose="020B0604020202020204" pitchFamily="34" charset="0"/>
              <a:buChar char="•"/>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Every layer of a </a:t>
            </a:r>
            <a:r>
              <a:rPr lang="en-IN" sz="2400" dirty="0" err="1">
                <a:latin typeface="Times New Roman" panose="02020603050405020304" pitchFamily="18" charset="0"/>
                <a:ea typeface="Times New Roman" panose="02020603050405020304" pitchFamily="18" charset="0"/>
                <a:cs typeface="Times New Roman" panose="02020603050405020304" pitchFamily="18" charset="0"/>
              </a:rPr>
              <a:t>ConvNet</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transforms the 3D input volume to a 3D output volume of neuron activations. </a:t>
            </a:r>
          </a:p>
          <a:p>
            <a:pPr marL="342900" indent="-342900" algn="just">
              <a:lnSpc>
                <a:spcPct val="107000"/>
              </a:lnSpc>
              <a:spcAft>
                <a:spcPts val="0"/>
              </a:spcAft>
              <a:buFont typeface="Arial" panose="020B0604020202020204" pitchFamily="34" charset="0"/>
              <a:buChar char="•"/>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In this example, the red input layer holds the image, so its width and height would be the dimensions of the image, and the depth would be 3 (Red, Green, Blue channels).</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Arial" panose="020B0604020202020204" pitchFamily="34" charset="0"/>
              <a:buChar char="•"/>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A </a:t>
            </a:r>
            <a:r>
              <a:rPr lang="en-IN" sz="2400" dirty="0" err="1">
                <a:latin typeface="Times New Roman" panose="02020603050405020304" pitchFamily="18" charset="0"/>
                <a:ea typeface="Times New Roman" panose="02020603050405020304" pitchFamily="18" charset="0"/>
                <a:cs typeface="Times New Roman" panose="02020603050405020304" pitchFamily="18" charset="0"/>
              </a:rPr>
              <a:t>ConvNet</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is made up of Layers. Every Layer has a simple API: It transforms an input 3D volume to an output 3D volume with some differentiable function that may or may not have parameters.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3104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rotWithShape="1">
          <a:blip r:embed="rId2"/>
          <a:srcRect l="7124" t="22400" r="41126" b="25600"/>
          <a:stretch/>
        </p:blipFill>
        <p:spPr>
          <a:xfrm>
            <a:off x="0" y="0"/>
            <a:ext cx="12060936" cy="6611111"/>
          </a:xfrm>
          <a:prstGeom prst="rect">
            <a:avLst/>
          </a:prstGeom>
        </p:spPr>
      </p:pic>
    </p:spTree>
    <p:extLst>
      <p:ext uri="{BB962C8B-B14F-4D97-AF65-F5344CB8AC3E}">
        <p14:creationId xmlns:p14="http://schemas.microsoft.com/office/powerpoint/2010/main" val="1222391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Pooling Layer</a:t>
            </a:r>
          </a:p>
        </p:txBody>
      </p:sp>
      <p:pic>
        <p:nvPicPr>
          <p:cNvPr id="4" name="Content Placeholder 3"/>
          <p:cNvPicPr>
            <a:picLocks noGrp="1" noChangeAspect="1"/>
          </p:cNvPicPr>
          <p:nvPr>
            <p:ph idx="1"/>
          </p:nvPr>
        </p:nvPicPr>
        <p:blipFill rotWithShape="1">
          <a:blip r:embed="rId2"/>
          <a:srcRect l="4574" t="7991" r="11875" b="17391"/>
          <a:stretch/>
        </p:blipFill>
        <p:spPr>
          <a:xfrm>
            <a:off x="118872" y="102250"/>
            <a:ext cx="11987784" cy="6755750"/>
          </a:xfrm>
          <a:prstGeom prst="rect">
            <a:avLst/>
          </a:prstGeom>
        </p:spPr>
      </p:pic>
    </p:spTree>
    <p:extLst>
      <p:ext uri="{BB962C8B-B14F-4D97-AF65-F5344CB8AC3E}">
        <p14:creationId xmlns:p14="http://schemas.microsoft.com/office/powerpoint/2010/main" val="1178068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224" y="310261"/>
            <a:ext cx="10515600" cy="1325563"/>
          </a:xfrm>
        </p:spPr>
        <p:txBody>
          <a:bodyPr/>
          <a:lstStyle/>
          <a:p>
            <a:r>
              <a:rPr lang="en-US" b="1" dirty="0"/>
              <a:t>Max Pooling/</a:t>
            </a:r>
            <a:r>
              <a:rPr lang="en-US" b="1" dirty="0" err="1"/>
              <a:t>Downsampling</a:t>
            </a:r>
            <a:r>
              <a:rPr lang="en-US" b="1" dirty="0"/>
              <a:t> with CNNs</a:t>
            </a:r>
            <a:br>
              <a:rPr lang="en-US" b="1" dirty="0"/>
            </a:br>
            <a:endParaRPr lang="en-IN" dirty="0"/>
          </a:p>
        </p:txBody>
      </p:sp>
      <p:sp>
        <p:nvSpPr>
          <p:cNvPr id="3" name="Content Placeholder 2"/>
          <p:cNvSpPr>
            <a:spLocks noGrp="1"/>
          </p:cNvSpPr>
          <p:nvPr>
            <p:ph idx="1"/>
          </p:nvPr>
        </p:nvSpPr>
        <p:spPr>
          <a:xfrm>
            <a:off x="118872" y="1635824"/>
            <a:ext cx="11914632" cy="5002720"/>
          </a:xfrm>
        </p:spPr>
        <p:txBody>
          <a:bodyPr/>
          <a:lstStyle/>
          <a:p>
            <a:r>
              <a:rPr lang="en-US" dirty="0"/>
              <a:t>The next layer in a convolutional network has three names: max pooling, </a:t>
            </a:r>
            <a:r>
              <a:rPr lang="en-US" dirty="0" err="1"/>
              <a:t>downsampling</a:t>
            </a:r>
            <a:r>
              <a:rPr lang="en-US" dirty="0"/>
              <a:t> and subsampling. </a:t>
            </a:r>
          </a:p>
          <a:p>
            <a:r>
              <a:rPr lang="en-US" dirty="0"/>
              <a:t>The activation maps are fed into a </a:t>
            </a:r>
            <a:r>
              <a:rPr lang="en-US" dirty="0" err="1"/>
              <a:t>downsampling</a:t>
            </a:r>
            <a:r>
              <a:rPr lang="en-US" dirty="0"/>
              <a:t> layer, and like convolutions, this method is applied one patch at a time. </a:t>
            </a:r>
          </a:p>
          <a:p>
            <a:r>
              <a:rPr lang="en-US" dirty="0"/>
              <a:t>In this case, max pooling simply takes the largest value from one patch of an image, places it in a new matrix next to the max values from other patches, and discards the rest of the information contained in the activation maps.</a:t>
            </a:r>
          </a:p>
          <a:p>
            <a:endParaRPr lang="en-IN" dirty="0"/>
          </a:p>
        </p:txBody>
      </p:sp>
    </p:spTree>
    <p:extLst>
      <p:ext uri="{BB962C8B-B14F-4D97-AF65-F5344CB8AC3E}">
        <p14:creationId xmlns:p14="http://schemas.microsoft.com/office/powerpoint/2010/main" val="2703281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32" y="296069"/>
            <a:ext cx="11458575" cy="6561931"/>
          </a:xfrm>
        </p:spPr>
      </p:pic>
    </p:spTree>
    <p:extLst>
      <p:ext uri="{BB962C8B-B14F-4D97-AF65-F5344CB8AC3E}">
        <p14:creationId xmlns:p14="http://schemas.microsoft.com/office/powerpoint/2010/main" val="1370266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8576" y="237744"/>
            <a:ext cx="1755648" cy="501968"/>
          </a:xfrm>
        </p:spPr>
        <p:txBody>
          <a:bodyPr>
            <a:normAutofit fontScale="90000"/>
          </a:bodyPr>
          <a:lstStyle/>
          <a:p>
            <a:r>
              <a:rPr lang="en-IN" b="1" dirty="0"/>
              <a:t>Pooling</a:t>
            </a:r>
          </a:p>
        </p:txBody>
      </p:sp>
      <p:sp>
        <p:nvSpPr>
          <p:cNvPr id="3" name="Content Placeholder 2"/>
          <p:cNvSpPr>
            <a:spLocks noGrp="1"/>
          </p:cNvSpPr>
          <p:nvPr>
            <p:ph idx="1"/>
          </p:nvPr>
        </p:nvSpPr>
        <p:spPr>
          <a:xfrm>
            <a:off x="146304" y="1271016"/>
            <a:ext cx="11960352" cy="5477256"/>
          </a:xfrm>
        </p:spPr>
        <p:txBody>
          <a:bodyPr>
            <a:normAutofit fontScale="77500" lnSpcReduction="20000"/>
          </a:bodyPr>
          <a:lstStyle/>
          <a:p>
            <a:r>
              <a:rPr lang="en-US" dirty="0"/>
              <a:t>There are two types of pooling:</a:t>
            </a:r>
          </a:p>
          <a:p>
            <a:r>
              <a:rPr lang="en-US" dirty="0"/>
              <a:t>1) Max Pooling</a:t>
            </a:r>
          </a:p>
          <a:p>
            <a:r>
              <a:rPr lang="en-US" dirty="0"/>
              <a:t>2) Average Pooling</a:t>
            </a:r>
          </a:p>
          <a:p>
            <a:r>
              <a:rPr lang="en-US" dirty="0"/>
              <a:t>The main purpose of a pooling layer is to reduce the number of parameters of the input tensor and thus</a:t>
            </a:r>
          </a:p>
          <a:p>
            <a:r>
              <a:rPr lang="en-US" dirty="0"/>
              <a:t>- Helps reduce overfitting</a:t>
            </a:r>
          </a:p>
          <a:p>
            <a:r>
              <a:rPr lang="en-US" dirty="0"/>
              <a:t>- Extract representative features from the input tensor</a:t>
            </a:r>
          </a:p>
          <a:p>
            <a:r>
              <a:rPr lang="en-US" dirty="0"/>
              <a:t>- Reduces computation and thus aids efficiency</a:t>
            </a:r>
          </a:p>
          <a:p>
            <a:r>
              <a:rPr lang="en-US" dirty="0"/>
              <a:t>The input to the Pooling layer is tensor(Rectified feature Map)</a:t>
            </a:r>
          </a:p>
          <a:p>
            <a:r>
              <a:rPr lang="en-US" dirty="0"/>
              <a:t>In case of Max Pooling, a kernel of size n*n (2x2 in the above example) is moved across the matrix and for each position the max value is taken and put in the corresponding position of the output matrix.</a:t>
            </a:r>
          </a:p>
          <a:p>
            <a:r>
              <a:rPr lang="en-US" dirty="0"/>
              <a:t>In case of Average Pooling, a kernel of size n*n is moved across the matrix and for each position the average is taken of all the values and put in the corresponding position of the output matrix.</a:t>
            </a:r>
          </a:p>
          <a:p>
            <a:r>
              <a:rPr lang="en-US" dirty="0"/>
              <a:t>So, a thing to note is, </a:t>
            </a:r>
            <a:r>
              <a:rPr lang="en-US" b="1" dirty="0"/>
              <a:t>Pooling </a:t>
            </a:r>
            <a:r>
              <a:rPr lang="en-US" b="1" dirty="0" err="1"/>
              <a:t>downsamples</a:t>
            </a:r>
            <a:r>
              <a:rPr lang="en-US" b="1" dirty="0"/>
              <a:t> the image in its height and width but the number of channels(depth) stays the same.</a:t>
            </a:r>
            <a:endParaRPr lang="en-IN" dirty="0"/>
          </a:p>
        </p:txBody>
      </p:sp>
    </p:spTree>
    <p:extLst>
      <p:ext uri="{BB962C8B-B14F-4D97-AF65-F5344CB8AC3E}">
        <p14:creationId xmlns:p14="http://schemas.microsoft.com/office/powerpoint/2010/main" val="2739498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176" t="7639" r="11544" b="13978"/>
          <a:stretch/>
        </p:blipFill>
        <p:spPr>
          <a:xfrm>
            <a:off x="173736" y="73152"/>
            <a:ext cx="11905488" cy="6675120"/>
          </a:xfrm>
          <a:prstGeom prst="rect">
            <a:avLst/>
          </a:prstGeom>
        </p:spPr>
      </p:pic>
    </p:spTree>
    <p:extLst>
      <p:ext uri="{BB962C8B-B14F-4D97-AF65-F5344CB8AC3E}">
        <p14:creationId xmlns:p14="http://schemas.microsoft.com/office/powerpoint/2010/main" val="2210796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The function of Pooling</a:t>
            </a:r>
            <a:endParaRPr lang="en-IN" b="1" dirty="0"/>
          </a:p>
        </p:txBody>
      </p:sp>
      <p:sp>
        <p:nvSpPr>
          <p:cNvPr id="3" name="Content Placeholder 2"/>
          <p:cNvSpPr>
            <a:spLocks noGrp="1"/>
          </p:cNvSpPr>
          <p:nvPr>
            <p:ph idx="1"/>
          </p:nvPr>
        </p:nvSpPr>
        <p:spPr>
          <a:xfrm>
            <a:off x="146304" y="1825625"/>
            <a:ext cx="11731752" cy="4351338"/>
          </a:xfrm>
        </p:spPr>
        <p:txBody>
          <a:bodyPr/>
          <a:lstStyle/>
          <a:p>
            <a:r>
              <a:rPr lang="en-US" dirty="0"/>
              <a:t>The function of Pooling is to progressively reduce the spatial size of the input representation .</a:t>
            </a:r>
          </a:p>
          <a:p>
            <a:r>
              <a:rPr lang="en-US" dirty="0"/>
              <a:t> In particular, pooling makes the input representations (feature dimension) smaller and more manageable reduces the number of parameters and computations in the network, therefore, controlling </a:t>
            </a:r>
            <a:r>
              <a:rPr lang="en-US" dirty="0">
                <a:hlinkClick r:id="rId2"/>
              </a:rPr>
              <a:t>overfitting</a:t>
            </a:r>
            <a:r>
              <a:rPr lang="en-US" dirty="0"/>
              <a:t> makes the network invariant to small transformations, distortions and translations in the input image (a small distortion in input will not change the output of Pooling – since we take the maximum / average value in a local neighborhood).</a:t>
            </a:r>
          </a:p>
          <a:p>
            <a:endParaRPr lang="en-IN" dirty="0"/>
          </a:p>
        </p:txBody>
      </p:sp>
    </p:spTree>
    <p:extLst>
      <p:ext uri="{BB962C8B-B14F-4D97-AF65-F5344CB8AC3E}">
        <p14:creationId xmlns:p14="http://schemas.microsoft.com/office/powerpoint/2010/main" val="690437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768" t="7847" r="10480" b="15660"/>
          <a:stretch/>
        </p:blipFill>
        <p:spPr>
          <a:xfrm>
            <a:off x="173736" y="73153"/>
            <a:ext cx="11887200" cy="6684264"/>
          </a:xfrm>
          <a:prstGeom prst="rect">
            <a:avLst/>
          </a:prstGeom>
        </p:spPr>
      </p:pic>
    </p:spTree>
    <p:extLst>
      <p:ext uri="{BB962C8B-B14F-4D97-AF65-F5344CB8AC3E}">
        <p14:creationId xmlns:p14="http://schemas.microsoft.com/office/powerpoint/2010/main" val="1290503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32" y="210313"/>
            <a:ext cx="10814304" cy="960119"/>
          </a:xfrm>
        </p:spPr>
        <p:txBody>
          <a:bodyPr>
            <a:noAutofit/>
          </a:bodyPr>
          <a:lstStyle/>
          <a:p>
            <a:pPr algn="ctr"/>
            <a:r>
              <a:rPr lang="en-IN" sz="3200" b="1" dirty="0"/>
              <a:t>Overall </a:t>
            </a:r>
            <a:r>
              <a:rPr lang="en-US" sz="3200" b="1" dirty="0"/>
              <a:t>Convolution, </a:t>
            </a:r>
            <a:r>
              <a:rPr lang="en-US" sz="3200" b="1" dirty="0" err="1"/>
              <a:t>ReLU</a:t>
            </a:r>
            <a:r>
              <a:rPr lang="en-US" sz="3200" b="1" dirty="0"/>
              <a:t> and Pooling work.</a:t>
            </a:r>
            <a:br>
              <a:rPr lang="en-US" sz="3200" b="1" dirty="0"/>
            </a:br>
            <a:endParaRPr lang="en-IN" sz="32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12115800" cy="5705855"/>
          </a:xfrm>
        </p:spPr>
      </p:pic>
    </p:spTree>
    <p:extLst>
      <p:ext uri="{BB962C8B-B14F-4D97-AF65-F5344CB8AC3E}">
        <p14:creationId xmlns:p14="http://schemas.microsoft.com/office/powerpoint/2010/main" val="2979907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84099"/>
          </a:xfrm>
        </p:spPr>
        <p:txBody>
          <a:bodyPr>
            <a:normAutofit fontScale="90000"/>
          </a:bodyPr>
          <a:lstStyle/>
          <a:p>
            <a:r>
              <a:rPr lang="en-IN" b="1" dirty="0"/>
              <a:t>Overall </a:t>
            </a:r>
            <a:r>
              <a:rPr lang="en-US" b="1" dirty="0"/>
              <a:t>Convolution, </a:t>
            </a:r>
            <a:r>
              <a:rPr lang="en-US" b="1" dirty="0" err="1"/>
              <a:t>ReLU</a:t>
            </a:r>
            <a:r>
              <a:rPr lang="en-US" b="1" dirty="0"/>
              <a:t> and Pooling work.</a:t>
            </a:r>
            <a:br>
              <a:rPr lang="en-US" b="1" dirty="0"/>
            </a:br>
            <a:endParaRPr lang="en-IN" dirty="0"/>
          </a:p>
        </p:txBody>
      </p:sp>
      <p:sp>
        <p:nvSpPr>
          <p:cNvPr id="3" name="Content Placeholder 2"/>
          <p:cNvSpPr>
            <a:spLocks noGrp="1"/>
          </p:cNvSpPr>
          <p:nvPr>
            <p:ph idx="1"/>
          </p:nvPr>
        </p:nvSpPr>
        <p:spPr>
          <a:xfrm>
            <a:off x="64008" y="576072"/>
            <a:ext cx="12024360" cy="6281927"/>
          </a:xfrm>
        </p:spPr>
        <p:txBody>
          <a:bodyPr>
            <a:normAutofit/>
          </a:bodyPr>
          <a:lstStyle/>
          <a:p>
            <a:r>
              <a:rPr lang="en-US" dirty="0"/>
              <a:t>So far we have seen how Convolution, </a:t>
            </a:r>
            <a:r>
              <a:rPr lang="en-US" dirty="0" err="1"/>
              <a:t>ReLU</a:t>
            </a:r>
            <a:r>
              <a:rPr lang="en-US" dirty="0"/>
              <a:t> and Pooling work.</a:t>
            </a:r>
          </a:p>
          <a:p>
            <a:r>
              <a:rPr lang="en-US" dirty="0"/>
              <a:t> It is important to understand that these layers are the basic building blocks of any CNN. </a:t>
            </a:r>
          </a:p>
          <a:p>
            <a:r>
              <a:rPr lang="en-US" dirty="0"/>
              <a:t>As shown in </a:t>
            </a:r>
            <a:r>
              <a:rPr lang="en-US" b="1" dirty="0"/>
              <a:t>Figure of previous slide</a:t>
            </a:r>
            <a:r>
              <a:rPr lang="en-US" dirty="0"/>
              <a:t>, we have two sets of Convolution, </a:t>
            </a:r>
            <a:r>
              <a:rPr lang="en-US" dirty="0" err="1"/>
              <a:t>ReLU</a:t>
            </a:r>
            <a:r>
              <a:rPr lang="en-US" dirty="0"/>
              <a:t> &amp; Pooling layers – the 2nd Convolution layer performs convolution on the output of the first Pooling Layer using six filters to produce a total of six feature maps. </a:t>
            </a:r>
            <a:r>
              <a:rPr lang="en-US" dirty="0" err="1"/>
              <a:t>ReLU</a:t>
            </a:r>
            <a:r>
              <a:rPr lang="en-US" dirty="0"/>
              <a:t> is then applied individually on all of these six feature maps.</a:t>
            </a:r>
          </a:p>
          <a:p>
            <a:r>
              <a:rPr lang="en-US" dirty="0"/>
              <a:t> We then perform Max Pooling operation separately on each of the six rectified feature maps.</a:t>
            </a:r>
          </a:p>
          <a:p>
            <a:r>
              <a:rPr lang="en-US" dirty="0"/>
              <a:t>Together these layers extract the useful features from the images, introduce non-linearity in our network and reduce feature dimension while aiming to make the features somewhat </a:t>
            </a:r>
            <a:r>
              <a:rPr lang="en-US" dirty="0" err="1"/>
              <a:t>equivariant</a:t>
            </a:r>
            <a:r>
              <a:rPr lang="en-US" dirty="0"/>
              <a:t> to scale and translation.</a:t>
            </a:r>
          </a:p>
          <a:p>
            <a:r>
              <a:rPr lang="en-US" dirty="0"/>
              <a:t>The output of the 2nd Pooling Layer acts as an input to the Fully Connected Layer, which we will discuss in the next section.</a:t>
            </a:r>
          </a:p>
          <a:p>
            <a:endParaRPr lang="en-IN" dirty="0"/>
          </a:p>
        </p:txBody>
      </p:sp>
    </p:spTree>
    <p:extLst>
      <p:ext uri="{BB962C8B-B14F-4D97-AF65-F5344CB8AC3E}">
        <p14:creationId xmlns:p14="http://schemas.microsoft.com/office/powerpoint/2010/main" val="380198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73" t="2312" r="473" b="6413"/>
          <a:stretch/>
        </p:blipFill>
        <p:spPr>
          <a:xfrm>
            <a:off x="0" y="152273"/>
            <a:ext cx="12192000" cy="6705727"/>
          </a:xfrm>
          <a:prstGeom prst="rect">
            <a:avLst/>
          </a:prstGeom>
        </p:spPr>
      </p:pic>
    </p:spTree>
    <p:extLst>
      <p:ext uri="{BB962C8B-B14F-4D97-AF65-F5344CB8AC3E}">
        <p14:creationId xmlns:p14="http://schemas.microsoft.com/office/powerpoint/2010/main" val="198634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E4720-A080-B30C-79A8-06175C3CF774}"/>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C87E550C-3CD4-5C55-5A1D-C80010EF8381}"/>
              </a:ext>
            </a:extLst>
          </p:cNvPr>
          <p:cNvPicPr>
            <a:picLocks noGrp="1" noChangeAspect="1"/>
          </p:cNvPicPr>
          <p:nvPr>
            <p:ph idx="1"/>
          </p:nvPr>
        </p:nvPicPr>
        <p:blipFill>
          <a:blip r:embed="rId2"/>
          <a:stretch>
            <a:fillRect/>
          </a:stretch>
        </p:blipFill>
        <p:spPr>
          <a:xfrm>
            <a:off x="2527479" y="2894976"/>
            <a:ext cx="5917842" cy="3597899"/>
          </a:xfrm>
          <a:prstGeom prst="rect">
            <a:avLst/>
          </a:prstGeom>
        </p:spPr>
      </p:pic>
    </p:spTree>
    <p:extLst>
      <p:ext uri="{BB962C8B-B14F-4D97-AF65-F5344CB8AC3E}">
        <p14:creationId xmlns:p14="http://schemas.microsoft.com/office/powerpoint/2010/main" val="747337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767" t="8689" r="10717" b="20913"/>
          <a:stretch/>
        </p:blipFill>
        <p:spPr>
          <a:xfrm>
            <a:off x="0" y="34663"/>
            <a:ext cx="12192000" cy="6759330"/>
          </a:xfrm>
          <a:prstGeom prst="rect">
            <a:avLst/>
          </a:prstGeom>
        </p:spPr>
      </p:pic>
    </p:spTree>
    <p:extLst>
      <p:ext uri="{BB962C8B-B14F-4D97-AF65-F5344CB8AC3E}">
        <p14:creationId xmlns:p14="http://schemas.microsoft.com/office/powerpoint/2010/main" val="782831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68" y="466344"/>
            <a:ext cx="10515600" cy="501968"/>
          </a:xfrm>
        </p:spPr>
        <p:txBody>
          <a:bodyPr>
            <a:normAutofit fontScale="90000"/>
          </a:bodyPr>
          <a:lstStyle/>
          <a:p>
            <a:pPr algn="ctr"/>
            <a:r>
              <a:rPr lang="en-IN" b="1" dirty="0"/>
              <a:t>Fully connected Layer</a:t>
            </a:r>
          </a:p>
        </p:txBody>
      </p:sp>
      <p:sp>
        <p:nvSpPr>
          <p:cNvPr id="3" name="Content Placeholder 2"/>
          <p:cNvSpPr>
            <a:spLocks noGrp="1"/>
          </p:cNvSpPr>
          <p:nvPr>
            <p:ph idx="1"/>
          </p:nvPr>
        </p:nvSpPr>
        <p:spPr>
          <a:xfrm>
            <a:off x="192024" y="1463039"/>
            <a:ext cx="11868912" cy="4105657"/>
          </a:xfrm>
        </p:spPr>
        <p:txBody>
          <a:bodyPr/>
          <a:lstStyle/>
          <a:p>
            <a:r>
              <a:rPr lang="en-US" dirty="0"/>
              <a:t>This Flattened vector is then connected to a few fully connected layers which are same as Artificial Neural Networks and perform the same mathematical operations!</a:t>
            </a:r>
          </a:p>
          <a:p>
            <a:r>
              <a:rPr lang="en-US" dirty="0"/>
              <a:t>For each layer of the Artificial Neural Network, the following calculation takes place</a:t>
            </a:r>
          </a:p>
          <a:p>
            <a:endParaRPr lang="en-IN" dirty="0"/>
          </a:p>
        </p:txBody>
      </p:sp>
      <p:sp>
        <p:nvSpPr>
          <p:cNvPr id="5" name="Rectangle 4"/>
          <p:cNvSpPr/>
          <p:nvPr/>
        </p:nvSpPr>
        <p:spPr>
          <a:xfrm>
            <a:off x="3624339" y="4191309"/>
            <a:ext cx="3096232" cy="1261884"/>
          </a:xfrm>
          <a:prstGeom prst="rect">
            <a:avLst/>
          </a:prstGeom>
        </p:spPr>
        <p:txBody>
          <a:bodyPr wrap="none">
            <a:spAutoFit/>
          </a:bodyPr>
          <a:lstStyle/>
          <a:p>
            <a:pPr algn="ctr"/>
            <a:r>
              <a:rPr lang="en-US" sz="4000" b="1" dirty="0"/>
              <a:t>G(</a:t>
            </a:r>
            <a:r>
              <a:rPr lang="en-US" sz="4000" b="1" dirty="0" err="1"/>
              <a:t>Wx+B</a:t>
            </a:r>
            <a:r>
              <a:rPr lang="en-US" sz="4000" b="1" dirty="0"/>
              <a:t>)</a:t>
            </a:r>
          </a:p>
          <a:p>
            <a:pPr algn="ctr"/>
            <a:endParaRPr lang="en-US" b="1" dirty="0"/>
          </a:p>
          <a:p>
            <a:pPr algn="ctr"/>
            <a:r>
              <a:rPr lang="en-US" b="1" dirty="0"/>
              <a:t>ANN Calculation for each layer</a:t>
            </a:r>
            <a:endParaRPr lang="en-IN" dirty="0"/>
          </a:p>
        </p:txBody>
      </p:sp>
    </p:spTree>
    <p:extLst>
      <p:ext uri="{BB962C8B-B14F-4D97-AF65-F5344CB8AC3E}">
        <p14:creationId xmlns:p14="http://schemas.microsoft.com/office/powerpoint/2010/main" val="70390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29819"/>
          </a:xfrm>
        </p:spPr>
        <p:txBody>
          <a:bodyPr>
            <a:normAutofit fontScale="90000"/>
          </a:bodyPr>
          <a:lstStyle/>
          <a:p>
            <a:pPr algn="ctr"/>
            <a:r>
              <a:rPr lang="en-US" b="1" dirty="0"/>
              <a:t>Fully Connected Layer</a:t>
            </a:r>
            <a:br>
              <a:rPr lang="en-US" b="1" dirty="0"/>
            </a:br>
            <a:endParaRPr lang="en-IN" dirty="0"/>
          </a:p>
        </p:txBody>
      </p:sp>
      <p:sp>
        <p:nvSpPr>
          <p:cNvPr id="3" name="Content Placeholder 2"/>
          <p:cNvSpPr>
            <a:spLocks noGrp="1"/>
          </p:cNvSpPr>
          <p:nvPr>
            <p:ph idx="1"/>
          </p:nvPr>
        </p:nvSpPr>
        <p:spPr>
          <a:xfrm>
            <a:off x="91440" y="694944"/>
            <a:ext cx="11640312" cy="4480560"/>
          </a:xfrm>
        </p:spPr>
        <p:txBody>
          <a:bodyPr>
            <a:normAutofit/>
          </a:bodyPr>
          <a:lstStyle/>
          <a:p>
            <a:pPr algn="just"/>
            <a:r>
              <a:rPr lang="en-US" dirty="0"/>
              <a:t>The Fully Connected layer is a traditional Multi Layer Perceptron that uses a </a:t>
            </a:r>
            <a:r>
              <a:rPr lang="en-US" dirty="0" err="1"/>
              <a:t>softmax</a:t>
            </a:r>
            <a:r>
              <a:rPr lang="en-US" dirty="0"/>
              <a:t> activation function in the output layer. </a:t>
            </a:r>
          </a:p>
          <a:p>
            <a:pPr algn="just"/>
            <a:r>
              <a:rPr lang="en-US" dirty="0"/>
              <a:t> The term “Fully Connected” implies that every neuron in the previous layer is connected to every neuron on the next layer.</a:t>
            </a:r>
          </a:p>
          <a:p>
            <a:pPr algn="just"/>
            <a:r>
              <a:rPr lang="en-US" dirty="0"/>
              <a:t>The output from the convolutional and pooling layers represent high-level features of the input image. </a:t>
            </a:r>
          </a:p>
          <a:p>
            <a:pPr algn="just"/>
            <a:r>
              <a:rPr lang="en-US" dirty="0"/>
              <a:t>The purpose of the Fully Connected layer is to use these features for classifying the input image into various classes based on the training dataset. </a:t>
            </a:r>
          </a:p>
          <a:p>
            <a:pPr algn="just"/>
            <a:r>
              <a:rPr lang="en-US" dirty="0"/>
              <a:t>For example, the image classification task we set out to perform has four possible outputs as shown in </a:t>
            </a:r>
            <a:r>
              <a:rPr lang="en-US" b="1" dirty="0"/>
              <a:t>Figure </a:t>
            </a:r>
            <a:r>
              <a:rPr lang="en-US" dirty="0"/>
              <a:t>below </a:t>
            </a:r>
            <a:endParaRPr lang="en-IN" dirty="0"/>
          </a:p>
        </p:txBody>
      </p:sp>
    </p:spTree>
    <p:extLst>
      <p:ext uri="{BB962C8B-B14F-4D97-AF65-F5344CB8AC3E}">
        <p14:creationId xmlns:p14="http://schemas.microsoft.com/office/powerpoint/2010/main" val="4139574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08" y="228600"/>
            <a:ext cx="11731752" cy="3721609"/>
          </a:xfrm>
        </p:spPr>
      </p:pic>
      <p:sp>
        <p:nvSpPr>
          <p:cNvPr id="5" name="Rectangle 4"/>
          <p:cNvSpPr/>
          <p:nvPr/>
        </p:nvSpPr>
        <p:spPr>
          <a:xfrm>
            <a:off x="2746248" y="3846499"/>
            <a:ext cx="6096000" cy="646331"/>
          </a:xfrm>
          <a:prstGeom prst="rect">
            <a:avLst/>
          </a:prstGeom>
        </p:spPr>
        <p:txBody>
          <a:bodyPr>
            <a:spAutoFit/>
          </a:bodyPr>
          <a:lstStyle/>
          <a:p>
            <a:pPr algn="ctr"/>
            <a:r>
              <a:rPr lang="en-US" b="1" dirty="0"/>
              <a:t>Figure 14: Fully Connected Layer -each node is connected to every other node in the adjacent layer</a:t>
            </a:r>
            <a:endParaRPr lang="en-US" b="1" dirty="0">
              <a:effectLst/>
            </a:endParaRPr>
          </a:p>
        </p:txBody>
      </p:sp>
      <p:sp>
        <p:nvSpPr>
          <p:cNvPr id="6" name="Rectangle 5"/>
          <p:cNvSpPr/>
          <p:nvPr/>
        </p:nvSpPr>
        <p:spPr>
          <a:xfrm>
            <a:off x="185928" y="4627525"/>
            <a:ext cx="11929872" cy="2246769"/>
          </a:xfrm>
          <a:prstGeom prst="rect">
            <a:avLst/>
          </a:prstGeom>
        </p:spPr>
        <p:txBody>
          <a:bodyPr wrap="square">
            <a:spAutoFit/>
          </a:bodyPr>
          <a:lstStyle/>
          <a:p>
            <a:pPr marL="285750" indent="-285750">
              <a:buFont typeface="Arial" panose="020B0604020202020204" pitchFamily="34" charset="0"/>
              <a:buChar char="•"/>
            </a:pPr>
            <a:r>
              <a:rPr lang="en-US" sz="2800" dirty="0"/>
              <a:t>The sum of output probabilities from the Fully Connected Layer is 1. </a:t>
            </a:r>
          </a:p>
          <a:p>
            <a:pPr marL="285750" indent="-285750">
              <a:buFont typeface="Arial" panose="020B0604020202020204" pitchFamily="34" charset="0"/>
              <a:buChar char="•"/>
            </a:pPr>
            <a:r>
              <a:rPr lang="en-US" sz="2800" dirty="0"/>
              <a:t>This is ensured by using the </a:t>
            </a:r>
            <a:r>
              <a:rPr lang="en-US" sz="2800" dirty="0" err="1">
                <a:hlinkClick r:id="rId3"/>
              </a:rPr>
              <a:t>Softmax</a:t>
            </a:r>
            <a:r>
              <a:rPr lang="en-US" sz="2800" dirty="0"/>
              <a:t> as the activation function in the output layer of the Fully Connected Layer. </a:t>
            </a:r>
          </a:p>
          <a:p>
            <a:pPr marL="285750" indent="-285750">
              <a:buFont typeface="Arial" panose="020B0604020202020204" pitchFamily="34" charset="0"/>
              <a:buChar char="•"/>
            </a:pPr>
            <a:r>
              <a:rPr lang="en-US" sz="2800" dirty="0"/>
              <a:t>The </a:t>
            </a:r>
            <a:r>
              <a:rPr lang="en-US" sz="2800" dirty="0" err="1"/>
              <a:t>Softmax</a:t>
            </a:r>
            <a:r>
              <a:rPr lang="en-US" sz="2800" dirty="0"/>
              <a:t> function takes a vector of arbitrary real-valued scores and squashes it to a vector of values between zero and one that sum to one.</a:t>
            </a:r>
            <a:endParaRPr lang="en-IN" sz="2800" dirty="0"/>
          </a:p>
        </p:txBody>
      </p:sp>
    </p:spTree>
    <p:extLst>
      <p:ext uri="{BB962C8B-B14F-4D97-AF65-F5344CB8AC3E}">
        <p14:creationId xmlns:p14="http://schemas.microsoft.com/office/powerpoint/2010/main" val="3226820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hlinkClick r:id="rId2"/>
              </a:rPr>
              <a:t>Softmax</a:t>
            </a:r>
            <a:r>
              <a:rPr lang="en-US" b="1" dirty="0">
                <a:hlinkClick r:id="rId2"/>
              </a:rPr>
              <a:t> function</a:t>
            </a:r>
            <a:endParaRPr lang="en-IN" b="1" dirty="0"/>
          </a:p>
        </p:txBody>
      </p:sp>
      <p:sp>
        <p:nvSpPr>
          <p:cNvPr id="3" name="Content Placeholder 2"/>
          <p:cNvSpPr>
            <a:spLocks noGrp="1"/>
          </p:cNvSpPr>
          <p:nvPr>
            <p:ph idx="1"/>
          </p:nvPr>
        </p:nvSpPr>
        <p:spPr/>
        <p:txBody>
          <a:bodyPr/>
          <a:lstStyle/>
          <a:p>
            <a:r>
              <a:rPr lang="en-US" dirty="0"/>
              <a:t>In classification tasks, we generally use a </a:t>
            </a:r>
            <a:r>
              <a:rPr lang="en-US" dirty="0" err="1">
                <a:hlinkClick r:id="rId2"/>
              </a:rPr>
              <a:t>Softmax</a:t>
            </a:r>
            <a:r>
              <a:rPr lang="en-US" dirty="0">
                <a:hlinkClick r:id="rId2"/>
              </a:rPr>
              <a:t> function</a:t>
            </a:r>
            <a:r>
              <a:rPr lang="en-US" dirty="0"/>
              <a:t> as the Activation Function in the Output layer of the Multi Layer Perceptron to ensure that the outputs are probabilities and they add up to 1. The </a:t>
            </a:r>
            <a:r>
              <a:rPr lang="en-US" dirty="0" err="1"/>
              <a:t>Softmax</a:t>
            </a:r>
            <a:r>
              <a:rPr lang="en-US" dirty="0"/>
              <a:t> function takes a vector of arbitrary real-valued scores and squashes it to a vector of values between zero and one that sum to one. So, in this case,</a:t>
            </a:r>
          </a:p>
          <a:p>
            <a:r>
              <a:rPr lang="en-US" dirty="0"/>
              <a:t>Probability (Pass) + Probability (Fail) = 1</a:t>
            </a:r>
          </a:p>
          <a:p>
            <a:endParaRPr lang="en-IN" dirty="0"/>
          </a:p>
        </p:txBody>
      </p:sp>
    </p:spTree>
    <p:extLst>
      <p:ext uri="{BB962C8B-B14F-4D97-AF65-F5344CB8AC3E}">
        <p14:creationId xmlns:p14="http://schemas.microsoft.com/office/powerpoint/2010/main" val="1625748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15800" cy="1325563"/>
          </a:xfrm>
        </p:spPr>
        <p:txBody>
          <a:bodyPr>
            <a:noAutofit/>
          </a:bodyPr>
          <a:lstStyle/>
          <a:p>
            <a:r>
              <a:rPr lang="en-US" sz="3600" b="1" dirty="0"/>
              <a:t>Case Study-Putting it all together – Training using Backpropagation</a:t>
            </a:r>
            <a:br>
              <a:rPr lang="en-US" sz="3600" b="1" dirty="0"/>
            </a:br>
            <a:endParaRPr lang="en-IN" sz="3600" b="1" dirty="0"/>
          </a:p>
        </p:txBody>
      </p:sp>
      <p:sp>
        <p:nvSpPr>
          <p:cNvPr id="3" name="Content Placeholder 2"/>
          <p:cNvSpPr>
            <a:spLocks noGrp="1"/>
          </p:cNvSpPr>
          <p:nvPr>
            <p:ph idx="1"/>
          </p:nvPr>
        </p:nvSpPr>
        <p:spPr>
          <a:xfrm>
            <a:off x="118872" y="1825625"/>
            <a:ext cx="11234928" cy="4351338"/>
          </a:xfrm>
        </p:spPr>
        <p:txBody>
          <a:bodyPr/>
          <a:lstStyle/>
          <a:p>
            <a:r>
              <a:rPr lang="en-US" dirty="0"/>
              <a:t>As discussed above, the Convolution + Pooling layers act as Feature Extractors from the input image while Fully Connected layer acts as a classifier.</a:t>
            </a:r>
          </a:p>
          <a:p>
            <a:r>
              <a:rPr lang="en-US" dirty="0"/>
              <a:t>Note that in </a:t>
            </a:r>
            <a:r>
              <a:rPr lang="en-US" b="1" dirty="0"/>
              <a:t>Figure 15</a:t>
            </a:r>
            <a:r>
              <a:rPr lang="en-US" dirty="0"/>
              <a:t> below, since the input image is a boat, the target probability is 1 for Boat class and 0 for other three classes, i.e.</a:t>
            </a:r>
          </a:p>
          <a:p>
            <a:r>
              <a:rPr lang="en-US" dirty="0"/>
              <a:t>Input Image = Boat</a:t>
            </a:r>
          </a:p>
          <a:p>
            <a:r>
              <a:rPr lang="en-US" dirty="0"/>
              <a:t>Target Vector = [0, 0, 1, 0]</a:t>
            </a:r>
          </a:p>
          <a:p>
            <a:endParaRPr lang="en-IN" dirty="0"/>
          </a:p>
        </p:txBody>
      </p:sp>
    </p:spTree>
    <p:extLst>
      <p:ext uri="{BB962C8B-B14F-4D97-AF65-F5344CB8AC3E}">
        <p14:creationId xmlns:p14="http://schemas.microsoft.com/office/powerpoint/2010/main" val="3302955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32" y="359970"/>
            <a:ext cx="11923776" cy="437960"/>
          </a:xfrm>
        </p:spPr>
        <p:txBody>
          <a:bodyPr>
            <a:noAutofit/>
          </a:bodyPr>
          <a:lstStyle/>
          <a:p>
            <a:r>
              <a:rPr lang="en-US" sz="3200" b="1" dirty="0"/>
              <a:t>Case Study-Putting it all together – Training using Backpropagation</a:t>
            </a:r>
            <a:br>
              <a:rPr lang="en-US" sz="3200" b="1" dirty="0"/>
            </a:br>
            <a:endParaRPr lang="en-IN" sz="3200" dirty="0"/>
          </a:p>
        </p:txBody>
      </p:sp>
      <p:sp>
        <p:nvSpPr>
          <p:cNvPr id="4" name="Rectangle 1"/>
          <p:cNvSpPr>
            <a:spLocks noChangeArrowheads="1"/>
          </p:cNvSpPr>
          <p:nvPr/>
        </p:nvSpPr>
        <p:spPr bwMode="auto">
          <a:xfrm>
            <a:off x="0" y="4393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500" b="1" i="0" u="none" strike="noStrike" cap="none" normalizeH="0" baseline="0" dirty="0">
              <a:ln>
                <a:noFill/>
              </a:ln>
              <a:solidFill>
                <a:schemeClr val="tx1"/>
              </a:solidFill>
              <a:effectLst/>
              <a:latin typeface="Arial" panose="020B0604020202020204" pitchFamily="34" charset="0"/>
            </a:endParaRPr>
          </a:p>
        </p:txBody>
      </p:sp>
      <p:pic>
        <p:nvPicPr>
          <p:cNvPr id="6" name="Picture 2" descr="Screen Shot 2016-08-07 at 9.15.21 PM.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15" y="797930"/>
            <a:ext cx="12088368" cy="50189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83010" y="6016862"/>
            <a:ext cx="3183564" cy="369332"/>
          </a:xfrm>
          <a:prstGeom prst="rect">
            <a:avLst/>
          </a:prstGeom>
        </p:spPr>
        <p:txBody>
          <a:bodyPr wrap="none">
            <a:spAutoFit/>
          </a:bodyPr>
          <a:lstStyle/>
          <a:p>
            <a:pPr algn="ctr"/>
            <a:r>
              <a:rPr lang="en-US" b="1" dirty="0"/>
              <a:t>Figure 15: Training the </a:t>
            </a:r>
            <a:r>
              <a:rPr lang="en-US" b="1" dirty="0" err="1"/>
              <a:t>ConvNet</a:t>
            </a:r>
            <a:endParaRPr lang="en-US" b="1" dirty="0">
              <a:effectLst/>
            </a:endParaRPr>
          </a:p>
        </p:txBody>
      </p:sp>
      <p:sp>
        <p:nvSpPr>
          <p:cNvPr id="9" name="Rectangle 8"/>
          <p:cNvSpPr/>
          <p:nvPr/>
        </p:nvSpPr>
        <p:spPr>
          <a:xfrm>
            <a:off x="2721189" y="6262862"/>
            <a:ext cx="6749621" cy="646331"/>
          </a:xfrm>
          <a:prstGeom prst="rect">
            <a:avLst/>
          </a:prstGeom>
        </p:spPr>
        <p:txBody>
          <a:bodyPr wrap="square">
            <a:spAutoFit/>
          </a:bodyPr>
          <a:lstStyle/>
          <a:p>
            <a:r>
              <a:rPr lang="en-IN" b="1" dirty="0">
                <a:hlinkClick r:id="rId3"/>
              </a:rPr>
              <a:t>https://ujjwalkarn.me/2016/08/11/intuitive-explanation-convnets/</a:t>
            </a:r>
            <a:endParaRPr lang="en-IN" b="1" dirty="0"/>
          </a:p>
          <a:p>
            <a:endParaRPr lang="en-IN" b="1" dirty="0"/>
          </a:p>
        </p:txBody>
      </p:sp>
    </p:spTree>
    <p:extLst>
      <p:ext uri="{BB962C8B-B14F-4D97-AF65-F5344CB8AC3E}">
        <p14:creationId xmlns:p14="http://schemas.microsoft.com/office/powerpoint/2010/main" val="1079073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Softmax</a:t>
            </a:r>
            <a:endParaRPr lang="en-IN" dirty="0"/>
          </a:p>
        </p:txBody>
      </p:sp>
      <p:sp>
        <p:nvSpPr>
          <p:cNvPr id="3" name="Content Placeholder 2"/>
          <p:cNvSpPr>
            <a:spLocks noGrp="1"/>
          </p:cNvSpPr>
          <p:nvPr>
            <p:ph idx="1"/>
          </p:nvPr>
        </p:nvSpPr>
        <p:spPr/>
        <p:txBody>
          <a:bodyPr/>
          <a:lstStyle/>
          <a:p>
            <a:r>
              <a:rPr lang="en-US" dirty="0"/>
              <a:t>As the name suggests, in </a:t>
            </a:r>
            <a:r>
              <a:rPr lang="en-US" dirty="0" err="1"/>
              <a:t>softmax</a:t>
            </a:r>
            <a:r>
              <a:rPr lang="en-US" dirty="0"/>
              <a:t> classification we replace the sigmoid logistic function by the so-called </a:t>
            </a:r>
            <a:r>
              <a:rPr lang="en-US" dirty="0" err="1"/>
              <a:t>softmax</a:t>
            </a:r>
            <a:r>
              <a:rPr lang="en-US" dirty="0"/>
              <a:t> function φ:</a:t>
            </a:r>
          </a:p>
          <a:p>
            <a:endParaRPr lang="en-US" dirty="0"/>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209" y="2624094"/>
            <a:ext cx="7012877" cy="2218825"/>
          </a:xfrm>
          <a:prstGeom prst="rect">
            <a:avLst/>
          </a:prstGeom>
        </p:spPr>
      </p:pic>
      <p:sp>
        <p:nvSpPr>
          <p:cNvPr id="6" name="Rectangle 5"/>
          <p:cNvSpPr/>
          <p:nvPr/>
        </p:nvSpPr>
        <p:spPr>
          <a:xfrm>
            <a:off x="3846427" y="4583112"/>
            <a:ext cx="3438442" cy="369332"/>
          </a:xfrm>
          <a:prstGeom prst="rect">
            <a:avLst/>
          </a:prstGeom>
        </p:spPr>
        <p:txBody>
          <a:bodyPr wrap="none">
            <a:spAutoFit/>
          </a:bodyPr>
          <a:lstStyle/>
          <a:p>
            <a:r>
              <a:rPr lang="en-US" dirty="0"/>
              <a:t>where we define the net input z as</a:t>
            </a: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323" y="5102353"/>
            <a:ext cx="7470648" cy="1393970"/>
          </a:xfrm>
          <a:prstGeom prst="rect">
            <a:avLst/>
          </a:prstGeom>
        </p:spPr>
      </p:pic>
    </p:spTree>
    <p:extLst>
      <p:ext uri="{BB962C8B-B14F-4D97-AF65-F5344CB8AC3E}">
        <p14:creationId xmlns:p14="http://schemas.microsoft.com/office/powerpoint/2010/main" val="153784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t>
            </a:r>
            <a:r>
              <a:rPr lang="en-US" i="1" dirty="0"/>
              <a:t>w</a:t>
            </a:r>
            <a:r>
              <a:rPr lang="en-US" dirty="0"/>
              <a:t> is the weight vector, </a:t>
            </a:r>
            <a:r>
              <a:rPr lang="en-US" i="1" dirty="0"/>
              <a:t>x</a:t>
            </a:r>
            <a:r>
              <a:rPr lang="en-US" dirty="0"/>
              <a:t> is the feature vector of 1 training sample, and </a:t>
            </a:r>
            <a:r>
              <a:rPr lang="en-US" i="1" dirty="0"/>
              <a:t>w</a:t>
            </a:r>
            <a:r>
              <a:rPr lang="en-US" i="1" baseline="-25000" dirty="0"/>
              <a:t>0</a:t>
            </a:r>
            <a:r>
              <a:rPr lang="en-US" dirty="0"/>
              <a:t> is the bias unit.)</a:t>
            </a:r>
            <a:br>
              <a:rPr lang="en-US" dirty="0"/>
            </a:br>
            <a:r>
              <a:rPr lang="en-US" dirty="0"/>
              <a:t>Now, this </a:t>
            </a:r>
            <a:r>
              <a:rPr lang="en-US" dirty="0" err="1"/>
              <a:t>softmax</a:t>
            </a:r>
            <a:r>
              <a:rPr lang="en-US" dirty="0"/>
              <a:t> function computes the probability that this training sample x</a:t>
            </a:r>
            <a:r>
              <a:rPr lang="en-US" baseline="30000" dirty="0"/>
              <a:t>(</a:t>
            </a:r>
            <a:r>
              <a:rPr lang="en-US" baseline="30000" dirty="0" err="1"/>
              <a:t>i</a:t>
            </a:r>
            <a:r>
              <a:rPr lang="en-US" baseline="30000" dirty="0"/>
              <a:t>)</a:t>
            </a:r>
            <a:r>
              <a:rPr lang="en-US" dirty="0"/>
              <a:t> belongs to class </a:t>
            </a:r>
            <a:r>
              <a:rPr lang="en-US" i="1" dirty="0"/>
              <a:t>j</a:t>
            </a:r>
            <a:r>
              <a:rPr lang="en-US" dirty="0"/>
              <a:t> given the weight and net input z</a:t>
            </a:r>
            <a:r>
              <a:rPr lang="en-US" baseline="30000" dirty="0"/>
              <a:t>(</a:t>
            </a:r>
            <a:r>
              <a:rPr lang="en-US" baseline="30000" dirty="0" err="1"/>
              <a:t>i</a:t>
            </a:r>
            <a:r>
              <a:rPr lang="en-US" baseline="30000" dirty="0"/>
              <a:t>)</a:t>
            </a:r>
            <a:r>
              <a:rPr lang="en-US" dirty="0"/>
              <a:t>. So, we compute the probability </a:t>
            </a:r>
            <a:r>
              <a:rPr lang="en-US" i="1" dirty="0"/>
              <a:t>p(y = j | x</a:t>
            </a:r>
            <a:r>
              <a:rPr lang="en-US" i="1" baseline="30000" dirty="0"/>
              <a:t>(</a:t>
            </a:r>
            <a:r>
              <a:rPr lang="en-US" i="1" baseline="30000" dirty="0" err="1"/>
              <a:t>i</a:t>
            </a:r>
            <a:r>
              <a:rPr lang="en-US" i="1" baseline="30000" dirty="0"/>
              <a:t>)</a:t>
            </a:r>
            <a:r>
              <a:rPr lang="en-US" i="1" dirty="0"/>
              <a:t>; </a:t>
            </a:r>
            <a:r>
              <a:rPr lang="en-US" i="1" dirty="0" err="1"/>
              <a:t>w</a:t>
            </a:r>
            <a:r>
              <a:rPr lang="en-US" i="1" baseline="-25000" dirty="0" err="1"/>
              <a:t>j</a:t>
            </a:r>
            <a:r>
              <a:rPr lang="en-US" i="1" dirty="0"/>
              <a:t>)</a:t>
            </a:r>
            <a:r>
              <a:rPr lang="en-US" dirty="0"/>
              <a:t> for each class label in </a:t>
            </a:r>
            <a:r>
              <a:rPr lang="en-US" i="1" dirty="0"/>
              <a:t>j = 1, …, k</a:t>
            </a:r>
            <a:r>
              <a:rPr lang="en-US" dirty="0"/>
              <a:t>. Note the normalization term in the denominator which causes these class probabilities to sum up to one.</a:t>
            </a:r>
          </a:p>
          <a:p>
            <a:r>
              <a:rPr lang="en-US" dirty="0"/>
              <a:t>To illustrate the concept of </a:t>
            </a:r>
            <a:r>
              <a:rPr lang="en-US" dirty="0" err="1"/>
              <a:t>softmax</a:t>
            </a:r>
            <a:r>
              <a:rPr lang="en-US" dirty="0"/>
              <a:t>, let us walk through a concrete example. Let’s assume we have a training set consisting of 4 samples from 3 different classes (0, 1, and 2)</a:t>
            </a:r>
          </a:p>
          <a:p>
            <a:endParaRPr lang="en-IN" dirty="0"/>
          </a:p>
        </p:txBody>
      </p:sp>
    </p:spTree>
    <p:extLst>
      <p:ext uri="{BB962C8B-B14F-4D97-AF65-F5344CB8AC3E}">
        <p14:creationId xmlns:p14="http://schemas.microsoft.com/office/powerpoint/2010/main" val="263041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0712" y="109728"/>
            <a:ext cx="2606040" cy="748856"/>
          </a:xfrm>
        </p:spPr>
        <p:txBody>
          <a:bodyPr/>
          <a:lstStyle/>
          <a:p>
            <a:r>
              <a:rPr lang="en-IN" b="1" dirty="0"/>
              <a:t>CNN Flow</a:t>
            </a:r>
          </a:p>
        </p:txBody>
      </p:sp>
      <p:sp>
        <p:nvSpPr>
          <p:cNvPr id="3" name="Content Placeholder 2"/>
          <p:cNvSpPr>
            <a:spLocks noGrp="1"/>
          </p:cNvSpPr>
          <p:nvPr>
            <p:ph idx="1"/>
          </p:nvPr>
        </p:nvSpPr>
        <p:spPr>
          <a:xfrm>
            <a:off x="109728" y="858584"/>
            <a:ext cx="11969496" cy="5898832"/>
          </a:xfrm>
        </p:spPr>
        <p:txBody>
          <a:bodyPr>
            <a:normAutofit fontScale="77500" lnSpcReduction="20000"/>
          </a:bodyPr>
          <a:lstStyle/>
          <a:p>
            <a:pPr algn="just"/>
            <a:r>
              <a:rPr lang="en-IN" b="1" i="1" dirty="0"/>
              <a:t>Overview</a:t>
            </a:r>
            <a:endParaRPr lang="en-IN" b="1" dirty="0"/>
          </a:p>
          <a:p>
            <a:pPr algn="just"/>
            <a:r>
              <a:rPr lang="en-IN" b="1" dirty="0"/>
              <a:t> </a:t>
            </a:r>
            <a:r>
              <a:rPr lang="en-IN" dirty="0"/>
              <a:t>We will go into more details below, but a simple </a:t>
            </a:r>
            <a:r>
              <a:rPr lang="en-IN" dirty="0" err="1"/>
              <a:t>ConvNet</a:t>
            </a:r>
            <a:r>
              <a:rPr lang="en-IN" dirty="0"/>
              <a:t> for CIFAR-10 classification could have the architecture [INPUT - CONV - RELU - POOL - FC].</a:t>
            </a:r>
          </a:p>
          <a:p>
            <a:pPr algn="just"/>
            <a:r>
              <a:rPr lang="en-IN" dirty="0"/>
              <a:t> In more detail:</a:t>
            </a:r>
          </a:p>
          <a:p>
            <a:pPr lvl="0" algn="just"/>
            <a:r>
              <a:rPr lang="en-IN" b="1" dirty="0"/>
              <a:t>INPUT </a:t>
            </a:r>
            <a:r>
              <a:rPr lang="en-IN" dirty="0"/>
              <a:t>[32x32x3] will hold the raw pixel values of the image, in this case an image of width 32, height 32, and with three </a:t>
            </a:r>
            <a:r>
              <a:rPr lang="en-IN" dirty="0" err="1"/>
              <a:t>color</a:t>
            </a:r>
            <a:r>
              <a:rPr lang="en-IN" dirty="0"/>
              <a:t> channels R,G,B.</a:t>
            </a:r>
          </a:p>
          <a:p>
            <a:pPr lvl="0" algn="just"/>
            <a:r>
              <a:rPr lang="en-IN" b="1" dirty="0"/>
              <a:t>CONV</a:t>
            </a:r>
            <a:r>
              <a:rPr lang="en-IN" dirty="0"/>
              <a:t> layer will compute the output of neurons that are connected to local regions in the input, each computing a dot product between their weights and a small region they are connected to in the input volume.</a:t>
            </a:r>
          </a:p>
          <a:p>
            <a:pPr lvl="0" algn="just"/>
            <a:r>
              <a:rPr lang="en-IN" dirty="0"/>
              <a:t> This may result in volume such as [32x32x12] if we decided to use 12 filters.</a:t>
            </a:r>
          </a:p>
          <a:p>
            <a:pPr lvl="0" algn="just"/>
            <a:r>
              <a:rPr lang="en-IN" b="1" dirty="0"/>
              <a:t>RELU </a:t>
            </a:r>
            <a:r>
              <a:rPr lang="en-IN" dirty="0"/>
              <a:t>layer will apply an elementwise activation function, such as the </a:t>
            </a:r>
            <a:r>
              <a:rPr lang="en-IN" i="1" dirty="0"/>
              <a:t>max</a:t>
            </a:r>
            <a:r>
              <a:rPr lang="en-IN" dirty="0"/>
              <a:t>(0,</a:t>
            </a:r>
            <a:r>
              <a:rPr lang="en-IN" i="1" dirty="0"/>
              <a:t>x</a:t>
            </a:r>
            <a:r>
              <a:rPr lang="en-IN" dirty="0"/>
              <a:t>) thresholding at zero. This leaves the size of the volume unchanged ([32x32x12]).</a:t>
            </a:r>
          </a:p>
          <a:p>
            <a:pPr lvl="0" algn="just"/>
            <a:r>
              <a:rPr lang="en-IN" b="1" dirty="0"/>
              <a:t>POOL</a:t>
            </a:r>
            <a:r>
              <a:rPr lang="en-IN" dirty="0"/>
              <a:t> layer will perform a </a:t>
            </a:r>
            <a:r>
              <a:rPr lang="en-IN" dirty="0" err="1"/>
              <a:t>downsampling</a:t>
            </a:r>
            <a:r>
              <a:rPr lang="en-IN" dirty="0"/>
              <a:t> operation along the spatial dimensions (width, height), resulting in volume such as [16x16x12].</a:t>
            </a:r>
          </a:p>
          <a:p>
            <a:pPr algn="just"/>
            <a:r>
              <a:rPr lang="en-IN" b="1" dirty="0"/>
              <a:t>FC </a:t>
            </a:r>
            <a:r>
              <a:rPr lang="en-IN" dirty="0"/>
              <a:t>(i.e. fully-connected) layer will compute the class scores, resulting in volume of size [1x1x10], where each of the 10 numbers correspond to a class score, such as among the 10 categories of CIFAR-10. </a:t>
            </a:r>
          </a:p>
          <a:p>
            <a:pPr algn="just"/>
            <a:r>
              <a:rPr lang="en-IN" dirty="0"/>
              <a:t>As with ordinary Neural Networks and as the name implies, each neuron in this layer will be connected to all the numbers in the previous volume</a:t>
            </a:r>
          </a:p>
          <a:p>
            <a:endParaRPr lang="en-IN" dirty="0"/>
          </a:p>
        </p:txBody>
      </p:sp>
    </p:spTree>
    <p:extLst>
      <p:ext uri="{BB962C8B-B14F-4D97-AF65-F5344CB8AC3E}">
        <p14:creationId xmlns:p14="http://schemas.microsoft.com/office/powerpoint/2010/main" val="37303911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Case Study-Putting it all together – Training using Backpropagation</a:t>
            </a:r>
            <a:br>
              <a:rPr lang="en-US" b="1" dirty="0"/>
            </a:br>
            <a:endParaRPr lang="en-IN" dirty="0"/>
          </a:p>
        </p:txBody>
      </p:sp>
      <p:sp>
        <p:nvSpPr>
          <p:cNvPr id="3" name="Content Placeholder 2"/>
          <p:cNvSpPr>
            <a:spLocks noGrp="1"/>
          </p:cNvSpPr>
          <p:nvPr>
            <p:ph idx="1"/>
          </p:nvPr>
        </p:nvSpPr>
        <p:spPr>
          <a:xfrm>
            <a:off x="164592" y="1225296"/>
            <a:ext cx="11189208" cy="5449824"/>
          </a:xfrm>
        </p:spPr>
        <p:txBody>
          <a:bodyPr>
            <a:normAutofit lnSpcReduction="10000"/>
          </a:bodyPr>
          <a:lstStyle/>
          <a:p>
            <a:r>
              <a:rPr lang="en-US" dirty="0"/>
              <a:t>The overall training process of the Convolution Network may be summarized as below:</a:t>
            </a:r>
          </a:p>
          <a:p>
            <a:r>
              <a:rPr lang="en-US" b="1" dirty="0"/>
              <a:t>Step1:</a:t>
            </a:r>
            <a:r>
              <a:rPr lang="en-US" dirty="0"/>
              <a:t> We initialize all filters and parameters / weights with random values</a:t>
            </a:r>
          </a:p>
          <a:p>
            <a:r>
              <a:rPr lang="en-US" b="1" dirty="0"/>
              <a:t>Step2: </a:t>
            </a:r>
            <a:r>
              <a:rPr lang="en-US" dirty="0"/>
              <a:t>The network takes a training image as input, goes through the forward propagation step (convolution, </a:t>
            </a:r>
            <a:r>
              <a:rPr lang="en-US" dirty="0" err="1"/>
              <a:t>ReLU</a:t>
            </a:r>
            <a:r>
              <a:rPr lang="en-US" dirty="0"/>
              <a:t> and pooling operations along with forward propagation in the Fully Connected layer) and finds the output probabilities for each class. </a:t>
            </a:r>
          </a:p>
          <a:p>
            <a:pPr lvl="1"/>
            <a:r>
              <a:rPr lang="en-US" dirty="0"/>
              <a:t>Lets say the output probabilities for the boat image above are [0.2, 0.4, 0.1, 0.3]</a:t>
            </a:r>
          </a:p>
          <a:p>
            <a:pPr lvl="1"/>
            <a:r>
              <a:rPr lang="en-US" dirty="0"/>
              <a:t>Since weights are randomly assigned for the first training example, output probabilities are also random.</a:t>
            </a:r>
          </a:p>
          <a:p>
            <a:r>
              <a:rPr lang="en-US" b="1" dirty="0"/>
              <a:t>Step3:</a:t>
            </a:r>
            <a:r>
              <a:rPr lang="en-US" dirty="0"/>
              <a:t> Calculate the total error at the output layer (summation over all 4 classes) </a:t>
            </a:r>
          </a:p>
          <a:p>
            <a:pPr lvl="1"/>
            <a:r>
              <a:rPr lang="en-US" dirty="0"/>
              <a:t> </a:t>
            </a:r>
            <a:r>
              <a:rPr lang="en-US" b="1" dirty="0"/>
              <a:t>Total Error = ∑  ½ (target probability – output probability) ²</a:t>
            </a:r>
            <a:endParaRPr lang="en-US" dirty="0"/>
          </a:p>
          <a:p>
            <a:endParaRPr lang="en-IN" dirty="0"/>
          </a:p>
        </p:txBody>
      </p:sp>
    </p:spTree>
    <p:extLst>
      <p:ext uri="{BB962C8B-B14F-4D97-AF65-F5344CB8AC3E}">
        <p14:creationId xmlns:p14="http://schemas.microsoft.com/office/powerpoint/2010/main" val="3453926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Case Study-Putting it all together – Training using Backpropagation</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b="1" dirty="0"/>
              <a:t>Step4:</a:t>
            </a:r>
            <a:r>
              <a:rPr lang="en-US" dirty="0"/>
              <a:t> Use Backpropagation to calculate the </a:t>
            </a:r>
            <a:r>
              <a:rPr lang="en-US" i="1" dirty="0"/>
              <a:t>gradients</a:t>
            </a:r>
            <a:r>
              <a:rPr lang="en-US" dirty="0"/>
              <a:t> of the error with respect to all weights in the network and use </a:t>
            </a:r>
            <a:r>
              <a:rPr lang="en-US" i="1" dirty="0"/>
              <a:t>gradient descent</a:t>
            </a:r>
            <a:r>
              <a:rPr lang="en-US" dirty="0"/>
              <a:t> to update all filter values / weights and parameter values to minimize the output error. </a:t>
            </a:r>
          </a:p>
          <a:p>
            <a:pPr lvl="1"/>
            <a:r>
              <a:rPr lang="en-US" dirty="0"/>
              <a:t>The weights are adjusted in proportion to their contribution to the total error.</a:t>
            </a:r>
          </a:p>
          <a:p>
            <a:pPr lvl="1"/>
            <a:r>
              <a:rPr lang="en-US" dirty="0"/>
              <a:t>When the same image is input again, output probabilities might now be [0.1, 0.1, 0.7, 0.1], which is closer to the target vector [0, 0, 1, 0].</a:t>
            </a:r>
          </a:p>
          <a:p>
            <a:pPr lvl="1"/>
            <a:r>
              <a:rPr lang="en-US" dirty="0"/>
              <a:t>This means that the network has </a:t>
            </a:r>
            <a:r>
              <a:rPr lang="en-US" i="1" dirty="0"/>
              <a:t>learnt</a:t>
            </a:r>
            <a:r>
              <a:rPr lang="en-US" dirty="0"/>
              <a:t> to classify this particular image correctly by adjusting its weights / filters such that the output error is reduced.</a:t>
            </a:r>
          </a:p>
          <a:p>
            <a:pPr lvl="1"/>
            <a:r>
              <a:rPr lang="en-US" dirty="0"/>
              <a:t>Parameters like number of filters, filter sizes, architecture of the network etc. have all been fixed before Step 1 and do not change during training process – only the values of the filter matrix and connection weights get updated.</a:t>
            </a:r>
          </a:p>
          <a:p>
            <a:r>
              <a:rPr lang="en-US" b="1" dirty="0"/>
              <a:t>Step5:</a:t>
            </a:r>
            <a:r>
              <a:rPr lang="en-US" dirty="0"/>
              <a:t> Repeat steps 2-4 with all images in the training set.</a:t>
            </a:r>
          </a:p>
          <a:p>
            <a:r>
              <a:rPr lang="en-US" dirty="0"/>
              <a:t>The above steps </a:t>
            </a:r>
            <a:r>
              <a:rPr lang="en-US" i="1" dirty="0"/>
              <a:t>train</a:t>
            </a:r>
            <a:r>
              <a:rPr lang="en-US" dirty="0"/>
              <a:t> the </a:t>
            </a:r>
            <a:r>
              <a:rPr lang="en-US" dirty="0" err="1"/>
              <a:t>ConvNet</a:t>
            </a:r>
            <a:r>
              <a:rPr lang="en-US" dirty="0"/>
              <a:t> – this essentially means that all the weights and parameters of the </a:t>
            </a:r>
            <a:r>
              <a:rPr lang="en-US" dirty="0" err="1"/>
              <a:t>ConvNet</a:t>
            </a:r>
            <a:r>
              <a:rPr lang="en-US" dirty="0"/>
              <a:t> have now been optimized to correctly classify images from the training set.</a:t>
            </a:r>
          </a:p>
          <a:p>
            <a:endParaRPr lang="en-IN" dirty="0"/>
          </a:p>
        </p:txBody>
      </p:sp>
    </p:spTree>
    <p:extLst>
      <p:ext uri="{BB962C8B-B14F-4D97-AF65-F5344CB8AC3E}">
        <p14:creationId xmlns:p14="http://schemas.microsoft.com/office/powerpoint/2010/main" val="2868534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Case Study-Putting it all together – Testing</a:t>
            </a:r>
            <a:endParaRPr lang="en-IN" dirty="0"/>
          </a:p>
        </p:txBody>
      </p:sp>
      <p:sp>
        <p:nvSpPr>
          <p:cNvPr id="3" name="Content Placeholder 2"/>
          <p:cNvSpPr>
            <a:spLocks noGrp="1"/>
          </p:cNvSpPr>
          <p:nvPr>
            <p:ph idx="1"/>
          </p:nvPr>
        </p:nvSpPr>
        <p:spPr/>
        <p:txBody>
          <a:bodyPr/>
          <a:lstStyle/>
          <a:p>
            <a:r>
              <a:rPr lang="en-US" dirty="0"/>
              <a:t>When a new (unseen) image is input into the </a:t>
            </a:r>
            <a:r>
              <a:rPr lang="en-US" dirty="0" err="1"/>
              <a:t>ConvNet</a:t>
            </a:r>
            <a:r>
              <a:rPr lang="en-US" dirty="0"/>
              <a:t>, the network would go through the forward propagation step and output a probability for each class (for a new image, the output probabilities are calculated using the weights which have been optimized to correctly classify all the previous training examples).</a:t>
            </a:r>
          </a:p>
          <a:p>
            <a:r>
              <a:rPr lang="en-US" dirty="0"/>
              <a:t> If our training set is large enough, the network will (hopefully) generalize well to new images and classify them into correct categories.</a:t>
            </a:r>
            <a:endParaRPr lang="en-IN" dirty="0"/>
          </a:p>
        </p:txBody>
      </p:sp>
    </p:spTree>
    <p:extLst>
      <p:ext uri="{BB962C8B-B14F-4D97-AF65-F5344CB8AC3E}">
        <p14:creationId xmlns:p14="http://schemas.microsoft.com/office/powerpoint/2010/main" val="3705582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98B97-5516-47ED-B669-B05566279C8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29B7131-560D-43A0-A7B2-E4BD2F7F324F}"/>
              </a:ext>
            </a:extLst>
          </p:cNvPr>
          <p:cNvPicPr>
            <a:picLocks noGrp="1" noChangeAspect="1"/>
          </p:cNvPicPr>
          <p:nvPr>
            <p:ph idx="1"/>
          </p:nvPr>
        </p:nvPicPr>
        <p:blipFill>
          <a:blip r:embed="rId2"/>
          <a:stretch>
            <a:fillRect/>
          </a:stretch>
        </p:blipFill>
        <p:spPr>
          <a:xfrm>
            <a:off x="1940885" y="1825625"/>
            <a:ext cx="8310229" cy="4351338"/>
          </a:xfrm>
        </p:spPr>
      </p:pic>
    </p:spTree>
    <p:extLst>
      <p:ext uri="{BB962C8B-B14F-4D97-AF65-F5344CB8AC3E}">
        <p14:creationId xmlns:p14="http://schemas.microsoft.com/office/powerpoint/2010/main" val="8141779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Visualizing Convolutional Neural Networks</a:t>
            </a:r>
            <a:br>
              <a:rPr lang="en-IN" b="1" dirty="0"/>
            </a:br>
            <a:endParaRPr lang="en-IN" dirty="0"/>
          </a:p>
        </p:txBody>
      </p:sp>
      <p:sp>
        <p:nvSpPr>
          <p:cNvPr id="3" name="Content Placeholder 2"/>
          <p:cNvSpPr>
            <a:spLocks noGrp="1"/>
          </p:cNvSpPr>
          <p:nvPr>
            <p:ph idx="1"/>
          </p:nvPr>
        </p:nvSpPr>
        <p:spPr/>
        <p:txBody>
          <a:bodyPr/>
          <a:lstStyle/>
          <a:p>
            <a:r>
              <a:rPr lang="en-US" dirty="0">
                <a:hlinkClick r:id="rId2"/>
              </a:rPr>
              <a:t>Adam Harley</a:t>
            </a:r>
            <a:r>
              <a:rPr lang="en-US" dirty="0"/>
              <a:t> created amazing visualizations of a Convolutional Neural Network trained on the MNIST Database of handwritten digits . </a:t>
            </a:r>
          </a:p>
          <a:p>
            <a:r>
              <a:rPr lang="en-US" dirty="0"/>
              <a:t>We will see below how the network works for an input ‘8’. Note that the visualization in </a:t>
            </a:r>
            <a:r>
              <a:rPr lang="en-US" b="1" dirty="0"/>
              <a:t>Figure 18</a:t>
            </a:r>
            <a:r>
              <a:rPr lang="en-US" dirty="0"/>
              <a:t> does not show the </a:t>
            </a:r>
            <a:r>
              <a:rPr lang="en-US" dirty="0" err="1"/>
              <a:t>ReLU</a:t>
            </a:r>
            <a:r>
              <a:rPr lang="en-US" dirty="0"/>
              <a:t> operation separately.</a:t>
            </a:r>
          </a:p>
          <a:p>
            <a:endParaRPr lang="en-IN" dirty="0"/>
          </a:p>
        </p:txBody>
      </p:sp>
    </p:spTree>
    <p:extLst>
      <p:ext uri="{BB962C8B-B14F-4D97-AF65-F5344CB8AC3E}">
        <p14:creationId xmlns:p14="http://schemas.microsoft.com/office/powerpoint/2010/main" val="667054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Visualizing Convolutional Neural Networks</a:t>
            </a:r>
            <a:br>
              <a:rPr lang="en-IN" b="1" dirty="0"/>
            </a:br>
            <a:endParaRPr lang="en-IN" dirty="0"/>
          </a:p>
        </p:txBody>
      </p:sp>
      <p:sp>
        <p:nvSpPr>
          <p:cNvPr id="3" name="Content Placeholder 2"/>
          <p:cNvSpPr>
            <a:spLocks noGrp="1"/>
          </p:cNvSpPr>
          <p:nvPr>
            <p:ph idx="1"/>
          </p:nvPr>
        </p:nvSpPr>
        <p:spPr>
          <a:xfrm>
            <a:off x="118872" y="1124712"/>
            <a:ext cx="11594592" cy="5440680"/>
          </a:xfrm>
        </p:spPr>
        <p:txBody>
          <a:bodyPr>
            <a:normAutofit/>
          </a:bodyPr>
          <a:lstStyle/>
          <a:p>
            <a:r>
              <a:rPr lang="en-US" dirty="0"/>
              <a:t>The input image contains 1024 pixels (32 x 32 image) and the first Convolution layer (Convolution Layer 1) is formed by convolution of six unique 5 × 5 (stride 1) filters with the input image. </a:t>
            </a:r>
          </a:p>
          <a:p>
            <a:r>
              <a:rPr lang="en-US" dirty="0"/>
              <a:t>As seen, using six different filters produces a feature map of depth six.</a:t>
            </a:r>
          </a:p>
          <a:p>
            <a:r>
              <a:rPr lang="en-US" dirty="0"/>
              <a:t>Convolutional Layer 1 is followed by Pooling Layer 1 that does 2 × 2 max pooling (with stride 2) separately over the six feature maps in Convolution Layer 1. </a:t>
            </a:r>
          </a:p>
          <a:p>
            <a:r>
              <a:rPr lang="en-US" dirty="0"/>
              <a:t>You can move your mouse pointer over any pixel in the Pooling Layer and observe the 2 x 2 grid it forms in the previous Convolution Layer (demonstrated in </a:t>
            </a:r>
            <a:r>
              <a:rPr lang="en-US" b="1" dirty="0"/>
              <a:t>Figure 19</a:t>
            </a:r>
            <a:r>
              <a:rPr lang="en-US" dirty="0"/>
              <a:t>).</a:t>
            </a:r>
          </a:p>
          <a:p>
            <a:r>
              <a:rPr lang="en-US" dirty="0"/>
              <a:t> You’ll notice that the pixel having the maximum value (the brightest one) in the 2 x 2 grid makes it to the Pooling layer.</a:t>
            </a:r>
          </a:p>
          <a:p>
            <a:endParaRPr lang="en-IN" dirty="0"/>
          </a:p>
        </p:txBody>
      </p:sp>
    </p:spTree>
    <p:extLst>
      <p:ext uri="{BB962C8B-B14F-4D97-AF65-F5344CB8AC3E}">
        <p14:creationId xmlns:p14="http://schemas.microsoft.com/office/powerpoint/2010/main" val="4054746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 y="137160"/>
            <a:ext cx="12042648" cy="6629399"/>
          </a:xfrm>
        </p:spPr>
      </p:pic>
    </p:spTree>
    <p:extLst>
      <p:ext uri="{BB962C8B-B14F-4D97-AF65-F5344CB8AC3E}">
        <p14:creationId xmlns:p14="http://schemas.microsoft.com/office/powerpoint/2010/main" val="3193029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r>
              <a:rPr lang="en-US" dirty="0"/>
              <a:t>Pooling Layer 1 is followed by sixteen 5 × 5 (stride 1) convolutional filters that perform the convolution operation. This is followed by Pooling Layer 2 that does 2 × 2 max pooling (with stride 2). These two layers use the same concepts as described above.</a:t>
            </a:r>
          </a:p>
          <a:p>
            <a:r>
              <a:rPr lang="en-US" dirty="0"/>
              <a:t>We then have three fully-connected (FC) layers. There are:</a:t>
            </a:r>
          </a:p>
          <a:p>
            <a:r>
              <a:rPr lang="en-US" dirty="0"/>
              <a:t>120 neurons in the first FC layer</a:t>
            </a:r>
          </a:p>
          <a:p>
            <a:r>
              <a:rPr lang="en-US" dirty="0"/>
              <a:t>100 neurons in the second FC layer</a:t>
            </a:r>
          </a:p>
          <a:p>
            <a:r>
              <a:rPr lang="en-US" dirty="0"/>
              <a:t>10 neurons in the third FC layer corresponding to the 10 digits – also called the Output layer</a:t>
            </a:r>
          </a:p>
          <a:p>
            <a:r>
              <a:rPr lang="en-US" dirty="0"/>
              <a:t>Notice how in </a:t>
            </a:r>
            <a:r>
              <a:rPr lang="en-US" b="1" dirty="0"/>
              <a:t>Figure 20</a:t>
            </a:r>
            <a:r>
              <a:rPr lang="en-US" dirty="0"/>
              <a:t>, each of the 10 nodes in the output layer are connected to all 100 nodes in the 2nd Fully Connected layer (hence the name Fully Connected).</a:t>
            </a:r>
          </a:p>
          <a:p>
            <a:r>
              <a:rPr lang="en-US" dirty="0"/>
              <a:t>Also, note how the only bright node in the Output Layer corresponds to ‘8’ – this means that the network correctly classifies our handwritten digit (brighter node denotes that the output from it is higher, i.e. 8 has the highest probability among all other digits).</a:t>
            </a:r>
          </a:p>
          <a:p>
            <a:endParaRPr lang="en-IN" dirty="0"/>
          </a:p>
        </p:txBody>
      </p:sp>
    </p:spTree>
    <p:extLst>
      <p:ext uri="{BB962C8B-B14F-4D97-AF65-F5344CB8AC3E}">
        <p14:creationId xmlns:p14="http://schemas.microsoft.com/office/powerpoint/2010/main" val="3402131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365125"/>
            <a:ext cx="11811000" cy="5915017"/>
          </a:xfrm>
        </p:spPr>
      </p:pic>
      <p:sp>
        <p:nvSpPr>
          <p:cNvPr id="5" name="Rectangle 4"/>
          <p:cNvSpPr/>
          <p:nvPr/>
        </p:nvSpPr>
        <p:spPr>
          <a:xfrm>
            <a:off x="2892737" y="6280142"/>
            <a:ext cx="5687198" cy="369332"/>
          </a:xfrm>
          <a:prstGeom prst="rect">
            <a:avLst/>
          </a:prstGeom>
        </p:spPr>
        <p:txBody>
          <a:bodyPr wrap="none">
            <a:spAutoFit/>
          </a:bodyPr>
          <a:lstStyle/>
          <a:p>
            <a:pPr algn="ctr"/>
            <a:r>
              <a:rPr lang="en-US" b="1" dirty="0"/>
              <a:t>Figure 20: Visualizing the Filly Connected Layers. Source </a:t>
            </a:r>
            <a:endParaRPr lang="en-US" b="1" dirty="0">
              <a:effectLst/>
            </a:endParaRPr>
          </a:p>
        </p:txBody>
      </p:sp>
    </p:spTree>
    <p:extLst>
      <p:ext uri="{BB962C8B-B14F-4D97-AF65-F5344CB8AC3E}">
        <p14:creationId xmlns:p14="http://schemas.microsoft.com/office/powerpoint/2010/main" val="135417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3"/>
          <a:srcRect t="8057" b="13139"/>
          <a:stretch/>
        </p:blipFill>
        <p:spPr>
          <a:xfrm>
            <a:off x="0" y="0"/>
            <a:ext cx="12192000" cy="6858000"/>
          </a:xfrm>
          <a:prstGeom prst="rect">
            <a:avLst/>
          </a:prstGeom>
        </p:spPr>
      </p:pic>
    </p:spTree>
    <p:extLst>
      <p:ext uri="{BB962C8B-B14F-4D97-AF65-F5344CB8AC3E}">
        <p14:creationId xmlns:p14="http://schemas.microsoft.com/office/powerpoint/2010/main" val="2487440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 name="Content Placeholder 6"/>
          <p:cNvPicPr>
            <a:picLocks noGrp="1" noChangeAspect="1"/>
          </p:cNvPicPr>
          <p:nvPr>
            <p:ph idx="1"/>
          </p:nvPr>
        </p:nvPicPr>
        <p:blipFill rotWithShape="1">
          <a:blip r:embed="rId2"/>
          <a:srcRect l="24980" t="40301" r="25019" b="30621"/>
          <a:stretch/>
        </p:blipFill>
        <p:spPr>
          <a:xfrm>
            <a:off x="264617" y="117378"/>
            <a:ext cx="11862816" cy="6319998"/>
          </a:xfrm>
          <a:prstGeom prst="rect">
            <a:avLst/>
          </a:prstGeom>
        </p:spPr>
      </p:pic>
    </p:spTree>
    <p:extLst>
      <p:ext uri="{BB962C8B-B14F-4D97-AF65-F5344CB8AC3E}">
        <p14:creationId xmlns:p14="http://schemas.microsoft.com/office/powerpoint/2010/main" val="3005698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3911</TotalTime>
  <Words>5293</Words>
  <Application>Microsoft Office PowerPoint</Application>
  <PresentationFormat>Widescreen</PresentationFormat>
  <Paragraphs>268</Paragraphs>
  <Slides>78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Times New Roman</vt:lpstr>
      <vt:lpstr>Office Theme</vt:lpstr>
      <vt:lpstr>Convolutional Neural Network</vt:lpstr>
      <vt:lpstr>MLP vs CNN</vt:lpstr>
      <vt:lpstr>Image Perspective</vt:lpstr>
      <vt:lpstr>PowerPoint Presentation</vt:lpstr>
      <vt:lpstr>Arrangement of Neurons</vt:lpstr>
      <vt:lpstr>PowerPoint Presentation</vt:lpstr>
      <vt:lpstr>CNN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 Image</vt:lpstr>
      <vt:lpstr>Input Image</vt:lpstr>
      <vt:lpstr>Convolution Operation</vt:lpstr>
      <vt:lpstr>Convolutional Layer </vt:lpstr>
      <vt:lpstr>Convolution</vt:lpstr>
      <vt:lpstr>Convolution</vt:lpstr>
      <vt:lpstr>Convolve</vt:lpstr>
      <vt:lpstr>Convolution</vt:lpstr>
      <vt:lpstr>PowerPoint Presentation</vt:lpstr>
      <vt:lpstr>PowerPoint Presentation</vt:lpstr>
      <vt:lpstr>Stride</vt:lpstr>
      <vt:lpstr>Stride</vt:lpstr>
      <vt:lpstr>Stride</vt:lpstr>
      <vt:lpstr>Stride</vt:lpstr>
      <vt:lpstr>Padding</vt:lpstr>
      <vt:lpstr>Zero-Padding </vt:lpstr>
      <vt:lpstr>Padding </vt:lpstr>
      <vt:lpstr>Same Padding</vt:lpstr>
      <vt:lpstr>PowerPoint Presentation</vt:lpstr>
      <vt:lpstr>PowerPoint Presentation</vt:lpstr>
      <vt:lpstr>PowerPoint Presentation</vt:lpstr>
      <vt:lpstr>Convolutional Layer</vt:lpstr>
      <vt:lpstr>Convolutional Layer</vt:lpstr>
      <vt:lpstr>Spatial arrangement-Hyper Parameter</vt:lpstr>
      <vt:lpstr>Hyper Parameter</vt:lpstr>
      <vt:lpstr>Constraints on strides. </vt:lpstr>
      <vt:lpstr>Depth of CONV layer </vt:lpstr>
      <vt:lpstr>Real-world example.</vt:lpstr>
      <vt:lpstr>Real-world example.</vt:lpstr>
      <vt:lpstr>Feature or Activation Map</vt:lpstr>
      <vt:lpstr>Relu Activation </vt:lpstr>
      <vt:lpstr>PowerPoint Presentation</vt:lpstr>
      <vt:lpstr>PowerPoint Presentation</vt:lpstr>
      <vt:lpstr>PowerPoint Presentation</vt:lpstr>
      <vt:lpstr>PowerPoint Presentation</vt:lpstr>
      <vt:lpstr>Pooling Layer</vt:lpstr>
      <vt:lpstr>Max Pooling/Downsampling with CNNs </vt:lpstr>
      <vt:lpstr>PowerPoint Presentation</vt:lpstr>
      <vt:lpstr>Pooling</vt:lpstr>
      <vt:lpstr>PowerPoint Presentation</vt:lpstr>
      <vt:lpstr>The function of Pooling</vt:lpstr>
      <vt:lpstr>PowerPoint Presentation</vt:lpstr>
      <vt:lpstr>Overall Convolution, ReLU and Pooling work. </vt:lpstr>
      <vt:lpstr>Overall Convolution, ReLU and Pooling work. </vt:lpstr>
      <vt:lpstr>PowerPoint Presentation</vt:lpstr>
      <vt:lpstr>PowerPoint Presentation</vt:lpstr>
      <vt:lpstr>Fully connected Layer</vt:lpstr>
      <vt:lpstr>Fully Connected Layer </vt:lpstr>
      <vt:lpstr>PowerPoint Presentation</vt:lpstr>
      <vt:lpstr>Softmax function</vt:lpstr>
      <vt:lpstr>Case Study-Putting it all together – Training using Backpropagation </vt:lpstr>
      <vt:lpstr>Case Study-Putting it all together – Training using Backpropagation </vt:lpstr>
      <vt:lpstr>Softmax</vt:lpstr>
      <vt:lpstr>PowerPoint Presentation</vt:lpstr>
      <vt:lpstr>Case Study-Putting it all together – Training using Backpropagation </vt:lpstr>
      <vt:lpstr>Case Study-Putting it all together – Training using Backpropagation </vt:lpstr>
      <vt:lpstr>Case Study-Putting it all together – Testing</vt:lpstr>
      <vt:lpstr>PowerPoint Presentation</vt:lpstr>
      <vt:lpstr>Visualizing Convolutional Neural Networks </vt:lpstr>
      <vt:lpstr>Visualizing Convolutional Neural Networks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Smita Kulkarni</cp:lastModifiedBy>
  <cp:revision>71</cp:revision>
  <dcterms:created xsi:type="dcterms:W3CDTF">2019-09-02T16:38:07Z</dcterms:created>
  <dcterms:modified xsi:type="dcterms:W3CDTF">2022-07-14T07:42:20Z</dcterms:modified>
</cp:coreProperties>
</file>